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5"/>
    <p:sldMasterId id="2147483681" r:id="rId6"/>
    <p:sldMasterId id="2147483675" r:id="rId7"/>
    <p:sldMasterId id="2147483871" r:id="rId8"/>
    <p:sldMasterId id="2147483857" r:id="rId9"/>
  </p:sldMasterIdLst>
  <p:notesMasterIdLst>
    <p:notesMasterId r:id="rId30"/>
  </p:notesMasterIdLst>
  <p:handoutMasterIdLst>
    <p:handoutMasterId r:id="rId31"/>
  </p:handoutMasterIdLst>
  <p:sldIdLst>
    <p:sldId id="267" r:id="rId10"/>
    <p:sldId id="344" r:id="rId11"/>
    <p:sldId id="343" r:id="rId12"/>
    <p:sldId id="336" r:id="rId13"/>
    <p:sldId id="335" r:id="rId14"/>
    <p:sldId id="326" r:id="rId15"/>
    <p:sldId id="303" r:id="rId16"/>
    <p:sldId id="304" r:id="rId17"/>
    <p:sldId id="306" r:id="rId18"/>
    <p:sldId id="307" r:id="rId19"/>
    <p:sldId id="345" r:id="rId20"/>
    <p:sldId id="346" r:id="rId21"/>
    <p:sldId id="347" r:id="rId22"/>
    <p:sldId id="348" r:id="rId23"/>
    <p:sldId id="328" r:id="rId24"/>
    <p:sldId id="311" r:id="rId25"/>
    <p:sldId id="642" r:id="rId26"/>
    <p:sldId id="2134803965" r:id="rId27"/>
    <p:sldId id="2134803966" r:id="rId28"/>
    <p:sldId id="2134803964" r:id="rId29"/>
  </p:sldIdLst>
  <p:sldSz cx="9144000" cy="5143500" type="screen16x9"/>
  <p:notesSz cx="6669088" cy="9926638"/>
  <p:defaultTextStyle>
    <a:defPPr>
      <a:defRPr lang="en-US"/>
    </a:defPPr>
    <a:lvl1pPr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baseline="-250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baseline="-250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baseline="-250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baseline="-250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baseline="-250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3">
          <p15:clr>
            <a:srgbClr val="A4A3A4"/>
          </p15:clr>
        </p15:guide>
        <p15:guide id="2" orient="horz" pos="645">
          <p15:clr>
            <a:srgbClr val="A4A3A4"/>
          </p15:clr>
        </p15:guide>
        <p15:guide id="3" pos="237">
          <p15:clr>
            <a:srgbClr val="A4A3A4"/>
          </p15:clr>
        </p15:guide>
        <p15:guide id="4" pos="692">
          <p15:clr>
            <a:srgbClr val="A4A3A4"/>
          </p15:clr>
        </p15:guide>
        <p15:guide id="5" pos="2171">
          <p15:clr>
            <a:srgbClr val="A4A3A4"/>
          </p15:clr>
        </p15:guide>
        <p15:guide id="6" pos="726">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A17"/>
    <a:srgbClr val="E86A16"/>
    <a:srgbClr val="E05413"/>
    <a:srgbClr val="343434"/>
    <a:srgbClr val="444444"/>
    <a:srgbClr val="3E3E3D"/>
    <a:srgbClr val="EE7F00"/>
    <a:srgbClr val="DF6421"/>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0881" autoAdjust="0"/>
  </p:normalViewPr>
  <p:slideViewPr>
    <p:cSldViewPr snapToGrid="0">
      <p:cViewPr varScale="1">
        <p:scale>
          <a:sx n="79" d="100"/>
          <a:sy n="79" d="100"/>
        </p:scale>
        <p:origin x="1572" y="84"/>
      </p:cViewPr>
      <p:guideLst>
        <p:guide orient="horz" pos="223"/>
        <p:guide orient="horz" pos="645"/>
        <p:guide pos="237"/>
        <p:guide pos="692"/>
        <p:guide pos="2171"/>
        <p:guide pos="726"/>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889250" cy="495300"/>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nl-NL"/>
          </a:p>
        </p:txBody>
      </p:sp>
      <p:sp>
        <p:nvSpPr>
          <p:cNvPr id="15363" name="Rectangle 3"/>
          <p:cNvSpPr>
            <a:spLocks noGrp="1" noChangeArrowheads="1"/>
          </p:cNvSpPr>
          <p:nvPr>
            <p:ph type="dt" sz="quarter" idx="1"/>
          </p:nvPr>
        </p:nvSpPr>
        <p:spPr bwMode="auto">
          <a:xfrm>
            <a:off x="3779838" y="0"/>
            <a:ext cx="2889250" cy="495300"/>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algn="r" eaLnBrk="0" hangingPunct="0">
              <a:defRPr sz="1200">
                <a:latin typeface="Arial" charset="0"/>
                <a:ea typeface="ＭＳ Ｐゴシック" pitchFamily="112" charset="-128"/>
                <a:cs typeface="+mn-cs"/>
              </a:defRPr>
            </a:lvl1pPr>
          </a:lstStyle>
          <a:p>
            <a:pPr>
              <a:defRPr/>
            </a:pPr>
            <a:endParaRPr lang="nl-NL"/>
          </a:p>
        </p:txBody>
      </p:sp>
      <p:sp>
        <p:nvSpPr>
          <p:cNvPr id="15364" name="Rectangle 4"/>
          <p:cNvSpPr>
            <a:spLocks noGrp="1" noChangeArrowheads="1"/>
          </p:cNvSpPr>
          <p:nvPr>
            <p:ph type="ftr" sz="quarter" idx="2"/>
          </p:nvPr>
        </p:nvSpPr>
        <p:spPr bwMode="auto">
          <a:xfrm>
            <a:off x="0" y="9431338"/>
            <a:ext cx="2889250" cy="495300"/>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eaLnBrk="0" hangingPunct="0">
              <a:defRPr sz="1200">
                <a:latin typeface="Arial" charset="0"/>
                <a:ea typeface="ＭＳ Ｐゴシック" pitchFamily="112" charset="-128"/>
                <a:cs typeface="+mn-cs"/>
              </a:defRPr>
            </a:lvl1pPr>
          </a:lstStyle>
          <a:p>
            <a:pPr>
              <a:defRPr/>
            </a:pPr>
            <a:endParaRPr lang="nl-NL"/>
          </a:p>
        </p:txBody>
      </p:sp>
      <p:sp>
        <p:nvSpPr>
          <p:cNvPr id="15365" name="Rectangle 5"/>
          <p:cNvSpPr>
            <a:spLocks noGrp="1" noChangeArrowheads="1"/>
          </p:cNvSpPr>
          <p:nvPr>
            <p:ph type="sldNum" sz="quarter" idx="3"/>
          </p:nvPr>
        </p:nvSpPr>
        <p:spPr bwMode="auto">
          <a:xfrm>
            <a:off x="3779838" y="9431338"/>
            <a:ext cx="2889250" cy="495300"/>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algn="r">
              <a:defRPr sz="1200">
                <a:cs typeface="Arial" charset="0"/>
              </a:defRPr>
            </a:lvl1pPr>
          </a:lstStyle>
          <a:p>
            <a:pPr>
              <a:defRPr/>
            </a:pPr>
            <a:fld id="{B17CAD1C-BE89-2D48-9461-314E5E04CFB2}" type="slidenum">
              <a:rPr lang="nl-NL"/>
              <a:pPr>
                <a:defRPr/>
              </a:pPr>
              <a:t>‹nr.›</a:t>
            </a:fld>
            <a:endParaRPr lang="nl-NL"/>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889250" cy="495300"/>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eaLnBrk="0" hangingPunct="0">
              <a:defRPr sz="1200" baseline="0">
                <a:latin typeface="Arial" charset="0"/>
                <a:ea typeface="ＭＳ Ｐゴシック" pitchFamily="112" charset="-128"/>
                <a:cs typeface="+mn-cs"/>
              </a:defRPr>
            </a:lvl1pPr>
          </a:lstStyle>
          <a:p>
            <a:pPr>
              <a:defRPr/>
            </a:pPr>
            <a:endParaRPr lang="nl-NL"/>
          </a:p>
        </p:txBody>
      </p:sp>
      <p:sp>
        <p:nvSpPr>
          <p:cNvPr id="9219" name="Rectangle 3"/>
          <p:cNvSpPr>
            <a:spLocks noGrp="1" noChangeArrowheads="1"/>
          </p:cNvSpPr>
          <p:nvPr>
            <p:ph type="dt" idx="1"/>
          </p:nvPr>
        </p:nvSpPr>
        <p:spPr bwMode="auto">
          <a:xfrm>
            <a:off x="3779838" y="0"/>
            <a:ext cx="2889250" cy="495300"/>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lvl1pPr algn="r" eaLnBrk="0" hangingPunct="0">
              <a:defRPr sz="1200" baseline="0">
                <a:latin typeface="Arial" charset="0"/>
                <a:ea typeface="ＭＳ Ｐゴシック" pitchFamily="112" charset="-128"/>
                <a:cs typeface="+mn-cs"/>
              </a:defRPr>
            </a:lvl1pPr>
          </a:lstStyle>
          <a:p>
            <a:pPr>
              <a:defRPr/>
            </a:pPr>
            <a:endParaRPr lang="nl-NL"/>
          </a:p>
        </p:txBody>
      </p:sp>
      <p:sp>
        <p:nvSpPr>
          <p:cNvPr id="9220" name="Rectangle 4"/>
          <p:cNvSpPr>
            <a:spLocks noGrp="1" noRot="1" noChangeAspect="1" noChangeArrowheads="1" noTextEdit="1"/>
          </p:cNvSpPr>
          <p:nvPr>
            <p:ph type="sldImg" idx="2"/>
          </p:nvPr>
        </p:nvSpPr>
        <p:spPr bwMode="auto">
          <a:xfrm>
            <a:off x="25400" y="744538"/>
            <a:ext cx="6618288" cy="3724275"/>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p:spPr>
        <p:txBody>
          <a:bodyPr vert="horz" wrap="square" lIns="90306" tIns="45153" rIns="90306" bIns="45153" numCol="1" anchor="t" anchorCtr="0" compatLnSpc="1">
            <a:prstTxWarp prst="textNoShape">
              <a:avLst/>
            </a:prstTxWarp>
          </a:bodyPr>
          <a:lstStyle/>
          <a:p>
            <a:pPr lvl="0"/>
            <a:r>
              <a:rPr lang="en-US" noProof="0"/>
              <a:t>Klik om de tekststijl van het model te bewerken</a:t>
            </a:r>
          </a:p>
          <a:p>
            <a:pPr lvl="1"/>
            <a:r>
              <a:rPr lang="en-US" noProof="0"/>
              <a:t>Tweede niveau</a:t>
            </a:r>
          </a:p>
          <a:p>
            <a:pPr lvl="2"/>
            <a:r>
              <a:rPr lang="en-US" noProof="0"/>
              <a:t>Derde niveau</a:t>
            </a:r>
          </a:p>
          <a:p>
            <a:pPr lvl="3"/>
            <a:r>
              <a:rPr lang="en-US" noProof="0"/>
              <a:t>Vierde niveau</a:t>
            </a:r>
          </a:p>
          <a:p>
            <a:pPr lvl="4"/>
            <a:r>
              <a:rPr lang="en-US" noProof="0"/>
              <a:t>Vijfde niveau</a:t>
            </a:r>
          </a:p>
        </p:txBody>
      </p:sp>
      <p:sp>
        <p:nvSpPr>
          <p:cNvPr id="9222" name="Rectangle 6"/>
          <p:cNvSpPr>
            <a:spLocks noGrp="1" noChangeArrowheads="1"/>
          </p:cNvSpPr>
          <p:nvPr>
            <p:ph type="ftr" sz="quarter" idx="4"/>
          </p:nvPr>
        </p:nvSpPr>
        <p:spPr bwMode="auto">
          <a:xfrm>
            <a:off x="0" y="9431338"/>
            <a:ext cx="2889250" cy="495300"/>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eaLnBrk="0" hangingPunct="0">
              <a:defRPr sz="1200" baseline="0">
                <a:latin typeface="Arial" charset="0"/>
                <a:ea typeface="ＭＳ Ｐゴシック" pitchFamily="112" charset="-128"/>
                <a:cs typeface="+mn-cs"/>
              </a:defRPr>
            </a:lvl1pPr>
          </a:lstStyle>
          <a:p>
            <a:pPr>
              <a:defRPr/>
            </a:pPr>
            <a:endParaRPr lang="nl-NL"/>
          </a:p>
        </p:txBody>
      </p:sp>
      <p:sp>
        <p:nvSpPr>
          <p:cNvPr id="9223" name="Rectangle 7"/>
          <p:cNvSpPr>
            <a:spLocks noGrp="1" noChangeArrowheads="1"/>
          </p:cNvSpPr>
          <p:nvPr>
            <p:ph type="sldNum" sz="quarter" idx="5"/>
          </p:nvPr>
        </p:nvSpPr>
        <p:spPr bwMode="auto">
          <a:xfrm>
            <a:off x="3779838" y="9431338"/>
            <a:ext cx="2889250" cy="495300"/>
          </a:xfrm>
          <a:prstGeom prst="rect">
            <a:avLst/>
          </a:prstGeom>
          <a:noFill/>
          <a:ln w="9525">
            <a:noFill/>
            <a:miter lim="800000"/>
            <a:headEnd/>
            <a:tailEnd/>
          </a:ln>
        </p:spPr>
        <p:txBody>
          <a:bodyPr vert="horz" wrap="square" lIns="90306" tIns="45153" rIns="90306" bIns="45153" numCol="1" anchor="b" anchorCtr="0" compatLnSpc="1">
            <a:prstTxWarp prst="textNoShape">
              <a:avLst/>
            </a:prstTxWarp>
          </a:bodyPr>
          <a:lstStyle>
            <a:lvl1pPr algn="r">
              <a:defRPr sz="1200" baseline="0">
                <a:cs typeface="Arial" charset="0"/>
              </a:defRPr>
            </a:lvl1pPr>
          </a:lstStyle>
          <a:p>
            <a:pPr>
              <a:defRPr/>
            </a:pPr>
            <a:fld id="{574C9EDB-69A3-1741-A730-4AB532AD1714}" type="slidenum">
              <a:rPr lang="nl-NL"/>
              <a:pPr>
                <a:defRPr/>
              </a:pPr>
              <a:t>‹nr.›</a:t>
            </a:fld>
            <a:endParaRPr 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574C9EDB-69A3-1741-A730-4AB532AD1714}" type="slidenum">
              <a:rPr lang="nl-NL" smtClean="0"/>
              <a:pPr>
                <a:defRPr/>
              </a:pPr>
              <a:t>3</a:t>
            </a:fld>
            <a:endParaRPr lang="nl-NL"/>
          </a:p>
        </p:txBody>
      </p:sp>
    </p:spTree>
    <p:extLst>
      <p:ext uri="{BB962C8B-B14F-4D97-AF65-F5344CB8AC3E}">
        <p14:creationId xmlns:p14="http://schemas.microsoft.com/office/powerpoint/2010/main" val="239233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9" name="Google Shape;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3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4C9EDB-69A3-1741-A730-4AB532AD1714}" type="slidenum">
              <a:rPr lang="nl-NL" smtClean="0"/>
              <a:pPr>
                <a:defRPr/>
              </a:pPr>
              <a:t>4</a:t>
            </a:fld>
            <a:endParaRPr lang="nl-NL"/>
          </a:p>
        </p:txBody>
      </p:sp>
    </p:spTree>
    <p:extLst>
      <p:ext uri="{BB962C8B-B14F-4D97-AF65-F5344CB8AC3E}">
        <p14:creationId xmlns:p14="http://schemas.microsoft.com/office/powerpoint/2010/main" val="117482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pitchFamily="112" charset="-128"/>
                <a:cs typeface="ＭＳ Ｐゴシック" charset="0"/>
              </a:rPr>
              <a:t>At the Energy Transition Centre (EnTranCe) of the Hanze University of Applied Sciences, students (MBO/HBO/WO) and researchers join forces with businesses, organizations, policy makers and the general public to build tomorrow’s sustainable society. Education, applied research, business community and society come together at EnTranCe to make a contribution to the energy transition. Through becoming acquainted, sharing knowledge </a:t>
            </a:r>
            <a:r>
              <a:rPr lang="nl-NL" sz="1200" kern="1200" dirty="0" err="1">
                <a:solidFill>
                  <a:schemeClr val="tx1"/>
                </a:solidFill>
                <a:effectLst/>
                <a:latin typeface="Arial" charset="0"/>
                <a:ea typeface="ＭＳ Ｐゴシック" pitchFamily="112" charset="-128"/>
                <a:cs typeface="ＭＳ Ｐゴシック" charset="0"/>
              </a:rPr>
              <a:t>and</a:t>
            </a:r>
            <a:r>
              <a:rPr lang="nl-NL" sz="1200" kern="1200" dirty="0">
                <a:solidFill>
                  <a:schemeClr val="tx1"/>
                </a:solidFill>
                <a:effectLst/>
                <a:latin typeface="Arial" charset="0"/>
                <a:ea typeface="ＭＳ Ｐゴシック" pitchFamily="112" charset="-128"/>
                <a:cs typeface="ＭＳ Ｐゴシック" charset="0"/>
              </a:rPr>
              <a:t> collaborating new </a:t>
            </a:r>
            <a:r>
              <a:rPr lang="nl-NL" sz="1200" kern="1200" dirty="0" err="1">
                <a:solidFill>
                  <a:schemeClr val="tx1"/>
                </a:solidFill>
                <a:effectLst/>
                <a:latin typeface="Arial" charset="0"/>
                <a:ea typeface="ＭＳ Ｐゴシック" pitchFamily="112" charset="-128"/>
                <a:cs typeface="ＭＳ Ｐゴシック" charset="0"/>
              </a:rPr>
              <a:t>ideas</a:t>
            </a:r>
            <a:r>
              <a:rPr lang="nl-NL" sz="1200" kern="1200" dirty="0">
                <a:solidFill>
                  <a:schemeClr val="tx1"/>
                </a:solidFill>
                <a:effectLst/>
                <a:latin typeface="Arial" charset="0"/>
                <a:ea typeface="ＭＳ Ｐゴシック" pitchFamily="112" charset="-128"/>
                <a:cs typeface="ＭＳ Ｐゴシック" charset="0"/>
              </a:rPr>
              <a:t>, energy systems </a:t>
            </a:r>
            <a:r>
              <a:rPr lang="nl-NL" sz="1200" kern="1200" dirty="0" err="1">
                <a:solidFill>
                  <a:schemeClr val="tx1"/>
                </a:solidFill>
                <a:effectLst/>
                <a:latin typeface="Arial" charset="0"/>
                <a:ea typeface="ＭＳ Ｐゴシック" pitchFamily="112" charset="-128"/>
                <a:cs typeface="ＭＳ Ｐゴシック" charset="0"/>
              </a:rPr>
              <a:t>and</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breakthrough</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technologies</a:t>
            </a:r>
            <a:r>
              <a:rPr lang="nl-NL" sz="1200" kern="1200" dirty="0">
                <a:solidFill>
                  <a:schemeClr val="tx1"/>
                </a:solidFill>
                <a:effectLst/>
                <a:latin typeface="Arial" charset="0"/>
                <a:ea typeface="ＭＳ Ｐゴシック" pitchFamily="112" charset="-128"/>
                <a:cs typeface="ＭＳ Ｐゴシック" charset="0"/>
              </a:rPr>
              <a:t> are </a:t>
            </a:r>
            <a:r>
              <a:rPr lang="nl-NL" sz="1200" kern="1200" dirty="0" err="1">
                <a:solidFill>
                  <a:schemeClr val="tx1"/>
                </a:solidFill>
                <a:effectLst/>
                <a:latin typeface="Arial" charset="0"/>
                <a:ea typeface="ＭＳ Ｐゴシック" pitchFamily="112" charset="-128"/>
                <a:cs typeface="ＭＳ Ｐゴシック" charset="0"/>
              </a:rPr>
              <a:t>being</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technically</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established</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with</a:t>
            </a:r>
            <a:r>
              <a:rPr lang="nl-NL" sz="1200" kern="1200" dirty="0">
                <a:solidFill>
                  <a:schemeClr val="tx1"/>
                </a:solidFill>
                <a:effectLst/>
                <a:latin typeface="Arial" charset="0"/>
                <a:ea typeface="ＭＳ Ｐゴシック" pitchFamily="112" charset="-128"/>
                <a:cs typeface="ＭＳ Ｐゴシック" charset="0"/>
              </a:rPr>
              <a:t> the </a:t>
            </a:r>
            <a:r>
              <a:rPr lang="nl-NL" sz="1200" kern="1200" dirty="0" err="1">
                <a:solidFill>
                  <a:schemeClr val="tx1"/>
                </a:solidFill>
                <a:effectLst/>
                <a:latin typeface="Arial" charset="0"/>
                <a:ea typeface="ＭＳ Ｐゴシック" pitchFamily="112" charset="-128"/>
                <a:cs typeface="ＭＳ Ｐゴシック" charset="0"/>
              </a:rPr>
              <a:t>aim</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to</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be</a:t>
            </a:r>
            <a:r>
              <a:rPr lang="nl-NL" sz="1200" kern="1200" dirty="0">
                <a:solidFill>
                  <a:schemeClr val="tx1"/>
                </a:solidFill>
                <a:effectLst/>
                <a:latin typeface="Arial" charset="0"/>
                <a:ea typeface="ＭＳ Ｐゴシック" pitchFamily="112" charset="-128"/>
                <a:cs typeface="ＭＳ Ｐゴシック" charset="0"/>
              </a:rPr>
              <a:t> </a:t>
            </a:r>
            <a:r>
              <a:rPr lang="nl-NL" sz="1200" kern="1200" dirty="0" err="1">
                <a:solidFill>
                  <a:schemeClr val="tx1"/>
                </a:solidFill>
                <a:effectLst/>
                <a:latin typeface="Arial" charset="0"/>
                <a:ea typeface="ＭＳ Ｐゴシック" pitchFamily="112" charset="-128"/>
                <a:cs typeface="ＭＳ Ｐゴシック" charset="0"/>
              </a:rPr>
              <a:t>integrated</a:t>
            </a:r>
            <a:r>
              <a:rPr lang="nl-NL" sz="1200" kern="1200" dirty="0">
                <a:solidFill>
                  <a:schemeClr val="tx1"/>
                </a:solidFill>
                <a:effectLst/>
                <a:latin typeface="Arial" charset="0"/>
                <a:ea typeface="ＭＳ Ｐゴシック" pitchFamily="112" charset="-128"/>
                <a:cs typeface="ＭＳ Ｐゴシック" charset="0"/>
              </a:rPr>
              <a:t> in the market.</a:t>
            </a:r>
          </a:p>
          <a:p>
            <a:r>
              <a:rPr lang="en-US" dirty="0">
                <a:effectLst/>
              </a:rPr>
              <a:t>EnTranCe is the contribution of the Hanze</a:t>
            </a:r>
            <a:r>
              <a:rPr lang="en-US" baseline="0" dirty="0">
                <a:effectLst/>
              </a:rPr>
              <a:t> University of Applied Sciences </a:t>
            </a:r>
            <a:r>
              <a:rPr lang="en-US" dirty="0">
                <a:effectLst/>
              </a:rPr>
              <a:t>in the Energy Academy Europe</a:t>
            </a:r>
            <a:endParaRPr lang="nl-NL" dirty="0"/>
          </a:p>
        </p:txBody>
      </p:sp>
      <p:sp>
        <p:nvSpPr>
          <p:cNvPr id="4" name="Slide Number Placeholder 3"/>
          <p:cNvSpPr>
            <a:spLocks noGrp="1"/>
          </p:cNvSpPr>
          <p:nvPr>
            <p:ph type="sldNum" sz="quarter" idx="10"/>
          </p:nvPr>
        </p:nvSpPr>
        <p:spPr/>
        <p:txBody>
          <a:bodyPr/>
          <a:lstStyle/>
          <a:p>
            <a:pPr>
              <a:defRPr/>
            </a:pPr>
            <a:fld id="{574C9EDB-69A3-1741-A730-4AB532AD1714}" type="slidenum">
              <a:rPr lang="nl-NL" smtClean="0"/>
              <a:pPr>
                <a:defRPr/>
              </a:pPr>
              <a:t>6</a:t>
            </a:fld>
            <a:endParaRPr lang="nl-NL"/>
          </a:p>
        </p:txBody>
      </p:sp>
    </p:spTree>
    <p:extLst>
      <p:ext uri="{BB962C8B-B14F-4D97-AF65-F5344CB8AC3E}">
        <p14:creationId xmlns:p14="http://schemas.microsoft.com/office/powerpoint/2010/main" val="259391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a:defRPr/>
            </a:pPr>
            <a:fld id="{574C9EDB-69A3-1741-A730-4AB532AD1714}" type="slidenum">
              <a:rPr lang="nl-NL" smtClean="0"/>
              <a:pPr>
                <a:defRPr/>
              </a:pPr>
              <a:t>9</a:t>
            </a:fld>
            <a:endParaRPr lang="nl-NL"/>
          </a:p>
        </p:txBody>
      </p:sp>
    </p:spTree>
    <p:extLst>
      <p:ext uri="{BB962C8B-B14F-4D97-AF65-F5344CB8AC3E}">
        <p14:creationId xmlns:p14="http://schemas.microsoft.com/office/powerpoint/2010/main" val="2062276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574C9EDB-69A3-1741-A730-4AB532AD1714}" type="slidenum">
              <a:rPr lang="nl-NL" smtClean="0"/>
              <a:pPr>
                <a:defRPr/>
              </a:pPr>
              <a:t>11</a:t>
            </a:fld>
            <a:endParaRPr lang="nl-NL"/>
          </a:p>
        </p:txBody>
      </p:sp>
    </p:spTree>
    <p:extLst>
      <p:ext uri="{BB962C8B-B14F-4D97-AF65-F5344CB8AC3E}">
        <p14:creationId xmlns:p14="http://schemas.microsoft.com/office/powerpoint/2010/main" val="318675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Congestie : </a:t>
            </a:r>
            <a:r>
              <a:rPr lang="nl-NL" sz="1200" b="0" i="0" u="none" strike="noStrike" kern="1200" dirty="0" err="1">
                <a:solidFill>
                  <a:schemeClr val="tx1"/>
                </a:solidFill>
                <a:effectLst/>
                <a:latin typeface="Arial" charset="0"/>
                <a:ea typeface="ＭＳ Ｐゴシック" pitchFamily="112" charset="-128"/>
                <a:cs typeface="ＭＳ Ｐゴシック" charset="0"/>
              </a:rPr>
              <a:t>buitengwone</a:t>
            </a:r>
            <a:r>
              <a:rPr lang="nl-NL" sz="1200" b="0" i="0" u="none" strike="noStrike" kern="1200" dirty="0">
                <a:solidFill>
                  <a:schemeClr val="tx1"/>
                </a:solidFill>
                <a:effectLst/>
                <a:latin typeface="Arial" charset="0"/>
                <a:ea typeface="ＭＳ Ｐゴシック" pitchFamily="112" charset="-128"/>
                <a:cs typeface="ＭＳ Ｐゴシック" charset="0"/>
              </a:rPr>
              <a:t> ophoping</a:t>
            </a:r>
            <a:endParaRPr lang="nl-NL" dirty="0"/>
          </a:p>
        </p:txBody>
      </p:sp>
      <p:sp>
        <p:nvSpPr>
          <p:cNvPr id="4" name="Tijdelijke aanduiding voor dianummer 3"/>
          <p:cNvSpPr>
            <a:spLocks noGrp="1"/>
          </p:cNvSpPr>
          <p:nvPr>
            <p:ph type="sldNum" sz="quarter" idx="5"/>
          </p:nvPr>
        </p:nvSpPr>
        <p:spPr/>
        <p:txBody>
          <a:bodyPr/>
          <a:lstStyle/>
          <a:p>
            <a:pPr>
              <a:defRPr/>
            </a:pPr>
            <a:fld id="{574C9EDB-69A3-1741-A730-4AB532AD1714}" type="slidenum">
              <a:rPr lang="nl-NL" smtClean="0"/>
              <a:pPr>
                <a:defRPr/>
              </a:pPr>
              <a:t>14</a:t>
            </a:fld>
            <a:endParaRPr lang="nl-NL"/>
          </a:p>
        </p:txBody>
      </p:sp>
    </p:spTree>
    <p:extLst>
      <p:ext uri="{BB962C8B-B14F-4D97-AF65-F5344CB8AC3E}">
        <p14:creationId xmlns:p14="http://schemas.microsoft.com/office/powerpoint/2010/main" val="821282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this diagram the internet </a:t>
            </a:r>
            <a:r>
              <a:rPr lang="nl-NL" dirty="0" err="1"/>
              <a:t>connecting</a:t>
            </a:r>
            <a:r>
              <a:rPr lang="nl-NL" dirty="0"/>
              <a:t> </a:t>
            </a:r>
            <a:r>
              <a:rPr lang="nl-NL" dirty="0" err="1"/>
              <a:t>between</a:t>
            </a:r>
            <a:r>
              <a:rPr lang="nl-NL" dirty="0"/>
              <a:t> </a:t>
            </a:r>
            <a:r>
              <a:rPr lang="nl-NL" dirty="0" err="1"/>
              <a:t>local</a:t>
            </a:r>
            <a:r>
              <a:rPr lang="nl-NL" dirty="0"/>
              <a:t> and remote </a:t>
            </a:r>
            <a:r>
              <a:rPr lang="nl-NL" dirty="0" err="1"/>
              <a:t>laboratories</a:t>
            </a:r>
            <a:r>
              <a:rPr lang="nl-NL" dirty="0"/>
              <a:t> is </a:t>
            </a:r>
            <a:r>
              <a:rPr lang="nl-NL" dirty="0" err="1"/>
              <a:t>displayed</a:t>
            </a:r>
            <a:r>
              <a:rPr lang="nl-NL" dirty="0"/>
              <a:t>.</a:t>
            </a:r>
          </a:p>
          <a:p>
            <a:r>
              <a:rPr lang="nl-NL" baseline="0" dirty="0"/>
              <a:t>The L2-briged TCP/IP networks are </a:t>
            </a:r>
            <a:r>
              <a:rPr lang="nl-NL" baseline="0" dirty="0" err="1"/>
              <a:t>interacting</a:t>
            </a:r>
            <a:r>
              <a:rPr lang="nl-NL" baseline="0" dirty="0"/>
              <a:t> as </a:t>
            </a:r>
            <a:r>
              <a:rPr lang="nl-NL" baseline="0" dirty="0" err="1"/>
              <a:t>one</a:t>
            </a:r>
            <a:r>
              <a:rPr lang="nl-NL" baseline="0" dirty="0"/>
              <a:t> single Ethernet IP segment. </a:t>
            </a:r>
            <a:r>
              <a:rPr lang="nl-NL" baseline="0" dirty="0" err="1"/>
              <a:t>So</a:t>
            </a:r>
            <a:r>
              <a:rPr lang="nl-NL" baseline="0" dirty="0"/>
              <a:t> </a:t>
            </a:r>
            <a:r>
              <a:rPr lang="nl-NL" baseline="0" dirty="0" err="1"/>
              <a:t>all</a:t>
            </a:r>
            <a:r>
              <a:rPr lang="nl-NL" baseline="0" dirty="0"/>
              <a:t> equipment or prosumers </a:t>
            </a:r>
            <a:r>
              <a:rPr lang="nl-NL" baseline="0" dirty="0" err="1"/>
              <a:t>can</a:t>
            </a:r>
            <a:r>
              <a:rPr lang="nl-NL" baseline="0" dirty="0"/>
              <a:t> </a:t>
            </a:r>
            <a:r>
              <a:rPr lang="nl-NL" baseline="0" dirty="0" err="1"/>
              <a:t>be</a:t>
            </a:r>
            <a:r>
              <a:rPr lang="nl-NL" baseline="0" dirty="0"/>
              <a:t> </a:t>
            </a:r>
            <a:r>
              <a:rPr lang="nl-NL" baseline="0" dirty="0" err="1"/>
              <a:t>directly</a:t>
            </a:r>
            <a:r>
              <a:rPr lang="nl-NL" baseline="0" dirty="0"/>
              <a:t> </a:t>
            </a:r>
            <a:r>
              <a:rPr lang="nl-NL" baseline="0" dirty="0" err="1"/>
              <a:t>accesed</a:t>
            </a:r>
            <a:r>
              <a:rPr lang="nl-NL" baseline="0" dirty="0"/>
              <a:t> form</a:t>
            </a:r>
          </a:p>
          <a:p>
            <a:r>
              <a:rPr lang="nl-NL" baseline="0" dirty="0" err="1"/>
              <a:t>eacht</a:t>
            </a:r>
            <a:r>
              <a:rPr lang="nl-NL" baseline="0" dirty="0"/>
              <a:t> point in </a:t>
            </a:r>
            <a:r>
              <a:rPr lang="nl-NL" baseline="0" dirty="0" err="1"/>
              <a:t>both</a:t>
            </a:r>
            <a:r>
              <a:rPr lang="nl-NL" baseline="0" dirty="0"/>
              <a:t> </a:t>
            </a:r>
            <a:r>
              <a:rPr lang="nl-NL" baseline="0" dirty="0" err="1"/>
              <a:t>laboratories</a:t>
            </a:r>
            <a:r>
              <a:rPr lang="nl-NL" baseline="0" dirty="0"/>
              <a:t>. The complete low </a:t>
            </a:r>
            <a:r>
              <a:rPr lang="nl-NL" baseline="0" dirty="0" err="1"/>
              <a:t>latance</a:t>
            </a:r>
            <a:r>
              <a:rPr lang="nl-NL" baseline="0" dirty="0"/>
              <a:t> </a:t>
            </a:r>
            <a:r>
              <a:rPr lang="nl-NL" baseline="0" dirty="0" err="1"/>
              <a:t>network</a:t>
            </a:r>
            <a:r>
              <a:rPr lang="nl-NL" baseline="0" dirty="0"/>
              <a:t> is </a:t>
            </a:r>
            <a:r>
              <a:rPr lang="nl-NL" baseline="0" dirty="0" err="1"/>
              <a:t>secured</a:t>
            </a:r>
            <a:r>
              <a:rPr lang="nl-NL" baseline="0" dirty="0"/>
              <a:t> by a overall virtual private </a:t>
            </a:r>
            <a:r>
              <a:rPr lang="nl-NL" baseline="0" dirty="0" err="1"/>
              <a:t>network</a:t>
            </a:r>
            <a:r>
              <a:rPr lang="nl-NL" baseline="0" dirty="0"/>
              <a:t> (VPN) protocol.</a:t>
            </a:r>
          </a:p>
        </p:txBody>
      </p:sp>
      <p:sp>
        <p:nvSpPr>
          <p:cNvPr id="4" name="Tijdelijke aanduiding voor dianummer 3"/>
          <p:cNvSpPr>
            <a:spLocks noGrp="1"/>
          </p:cNvSpPr>
          <p:nvPr>
            <p:ph type="sldNum" sz="quarter" idx="10"/>
          </p:nvPr>
        </p:nvSpPr>
        <p:spPr/>
        <p:txBody>
          <a:bodyPr/>
          <a:lstStyle/>
          <a:p>
            <a:fld id="{6221E405-8D61-4D55-BD71-418700CA4D71}" type="slidenum">
              <a:rPr lang="en-GB" smtClean="0"/>
              <a:t>16</a:t>
            </a:fld>
            <a:endParaRPr lang="en-GB"/>
          </a:p>
        </p:txBody>
      </p:sp>
    </p:spTree>
    <p:extLst>
      <p:ext uri="{BB962C8B-B14F-4D97-AF65-F5344CB8AC3E}">
        <p14:creationId xmlns:p14="http://schemas.microsoft.com/office/powerpoint/2010/main" val="2544941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defRPr/>
            </a:pPr>
            <a:fld id="{574C9EDB-69A3-1741-A730-4AB532AD1714}" type="slidenum">
              <a:rPr lang="nl-NL" smtClean="0"/>
              <a:pPr>
                <a:defRPr/>
              </a:pPr>
              <a:t>17</a:t>
            </a:fld>
            <a:endParaRPr lang="nl-NL"/>
          </a:p>
        </p:txBody>
      </p:sp>
    </p:spTree>
    <p:extLst>
      <p:ext uri="{BB962C8B-B14F-4D97-AF65-F5344CB8AC3E}">
        <p14:creationId xmlns:p14="http://schemas.microsoft.com/office/powerpoint/2010/main" val="212384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9" name="Google Shape;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46424" y="3245223"/>
            <a:ext cx="7560448" cy="649512"/>
          </a:xfrm>
          <a:prstGeom prst="rect">
            <a:avLst/>
          </a:prstGeom>
        </p:spPr>
        <p:txBody>
          <a:bodyPr lIns="0" tIns="0" rIns="0" bIns="0" anchor="b" anchorCtr="0">
            <a:noAutofit/>
          </a:bodyPr>
          <a:lstStyle>
            <a:lvl1pPr algn="l">
              <a:lnSpc>
                <a:spcPts val="2400"/>
              </a:lnSpc>
              <a:defRPr sz="2400" b="1" baseline="0">
                <a:solidFill>
                  <a:schemeClr val="bg1"/>
                </a:solidFill>
                <a:latin typeface="Arial"/>
                <a:cs typeface="Arial"/>
              </a:defRPr>
            </a:lvl1pPr>
          </a:lstStyle>
          <a:p>
            <a:r>
              <a:rPr lang="nl-NL"/>
              <a:t>Click </a:t>
            </a:r>
            <a:r>
              <a:rPr lang="nl-NL" err="1"/>
              <a:t>to</a:t>
            </a:r>
            <a:r>
              <a:rPr lang="nl-NL"/>
              <a:t> </a:t>
            </a:r>
            <a:r>
              <a:rPr lang="nl-NL" err="1"/>
              <a:t>edit</a:t>
            </a:r>
            <a:r>
              <a:rPr lang="nl-NL"/>
              <a:t> a </a:t>
            </a:r>
            <a:r>
              <a:rPr lang="nl-NL" err="1"/>
              <a:t>title</a:t>
            </a:r>
            <a:r>
              <a:rPr lang="nl-NL"/>
              <a:t>, Hanze University of </a:t>
            </a:r>
            <a:r>
              <a:rPr lang="nl-NL" err="1"/>
              <a:t>Applied</a:t>
            </a:r>
            <a:r>
              <a:rPr lang="nl-NL"/>
              <a:t> Sciences Groningen</a:t>
            </a:r>
          </a:p>
        </p:txBody>
      </p:sp>
      <p:sp>
        <p:nvSpPr>
          <p:cNvPr id="12" name="Tijdelijke aanduiding voor tekst 11"/>
          <p:cNvSpPr>
            <a:spLocks noGrp="1"/>
          </p:cNvSpPr>
          <p:nvPr>
            <p:ph type="body" sz="quarter" idx="13" hasCustomPrompt="1"/>
          </p:nvPr>
        </p:nvSpPr>
        <p:spPr>
          <a:xfrm>
            <a:off x="1146424" y="3919311"/>
            <a:ext cx="7560840" cy="191449"/>
          </a:xfrm>
          <a:prstGeom prst="rect">
            <a:avLst/>
          </a:prstGeom>
        </p:spPr>
        <p:txBody>
          <a:bodyPr lIns="0" tIns="0" rIns="0" bIns="0">
            <a:noAutofit/>
          </a:bodyPr>
          <a:lstStyle>
            <a:lvl1pPr marL="0" indent="0">
              <a:buNone/>
              <a:defRPr sz="1600" b="1" baseline="0"/>
            </a:lvl1pPr>
          </a:lstStyle>
          <a:p>
            <a:pPr lvl="0"/>
            <a:r>
              <a:rPr lang="nl-NL" err="1"/>
              <a:t>Subtitle</a:t>
            </a:r>
            <a:r>
              <a:rPr lang="nl-NL"/>
              <a:t> or </a:t>
            </a:r>
            <a:r>
              <a:rPr lang="nl-NL" err="1"/>
              <a:t>other</a:t>
            </a:r>
            <a:r>
              <a:rPr lang="nl-NL"/>
              <a:t> </a:t>
            </a:r>
            <a:r>
              <a:rPr lang="nl-NL" err="1"/>
              <a:t>text</a:t>
            </a:r>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81823" y="375696"/>
            <a:ext cx="3181874" cy="650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55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ixed content">
    <p:bg bwMode="auto">
      <p:bgRef idx="1001">
        <a:schemeClr val="bg1"/>
      </p:bgRef>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3B964458-7845-4F14-9637-6E0F65CAC01F}"/>
              </a:ext>
            </a:extLst>
          </p:cNvPr>
          <p:cNvSpPr>
            <a:spLocks noGrp="1"/>
          </p:cNvSpPr>
          <p:nvPr>
            <p:ph type="ftr" sz="quarter" idx="24"/>
          </p:nvPr>
        </p:nvSpPr>
        <p:spPr/>
        <p:txBody>
          <a:bodyPr/>
          <a:lstStyle/>
          <a:p>
            <a:r>
              <a:rPr lang="en-US"/>
              <a:t>Nouryon</a:t>
            </a:r>
            <a:endParaRPr lang="en-US" dirty="0"/>
          </a:p>
        </p:txBody>
      </p:sp>
      <p:sp>
        <p:nvSpPr>
          <p:cNvPr id="8" name="Slide Number Placeholder 7">
            <a:extLst>
              <a:ext uri="{FF2B5EF4-FFF2-40B4-BE49-F238E27FC236}">
                <a16:creationId xmlns:a16="http://schemas.microsoft.com/office/drawing/2014/main" id="{78EB398F-B1C7-4BF2-94AD-399912077C9A}"/>
              </a:ext>
            </a:extLst>
          </p:cNvPr>
          <p:cNvSpPr>
            <a:spLocks noGrp="1"/>
          </p:cNvSpPr>
          <p:nvPr>
            <p:ph type="sldNum" sz="quarter" idx="25"/>
          </p:nvPr>
        </p:nvSpPr>
        <p:spPr/>
        <p:txBody>
          <a:bodyPr/>
          <a:lstStyle/>
          <a:p>
            <a:pPr>
              <a:defRPr/>
            </a:pPr>
            <a:fld id="{537E2E77-CED1-4E84-91C2-4E0176ECD4FC}" type="slidenum">
              <a:rPr lang="en-US" smtClean="0"/>
              <a:pPr>
                <a:defRPr/>
              </a:pPr>
              <a:t>‹nr.›</a:t>
            </a:fld>
            <a:endParaRPr lang="en-US" dirty="0"/>
          </a:p>
        </p:txBody>
      </p:sp>
      <p:sp>
        <p:nvSpPr>
          <p:cNvPr id="14" name="Text Placeholder 2">
            <a:extLst>
              <a:ext uri="{FF2B5EF4-FFF2-40B4-BE49-F238E27FC236}">
                <a16:creationId xmlns:a16="http://schemas.microsoft.com/office/drawing/2014/main" id="{35D1FF97-5163-496C-860C-C61DF729D4C4}"/>
              </a:ext>
            </a:extLst>
          </p:cNvPr>
          <p:cNvSpPr>
            <a:spLocks noGrp="1"/>
          </p:cNvSpPr>
          <p:nvPr>
            <p:ph idx="1"/>
          </p:nvPr>
        </p:nvSpPr>
        <p:spPr bwMode="gray">
          <a:xfrm>
            <a:off x="400049" y="1213200"/>
            <a:ext cx="8385176" cy="333816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Title 1">
            <a:extLst>
              <a:ext uri="{FF2B5EF4-FFF2-40B4-BE49-F238E27FC236}">
                <a16:creationId xmlns:a16="http://schemas.microsoft.com/office/drawing/2014/main" id="{3B7376E9-0F70-4E13-96A2-32395FD2C4F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6506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23A781E-3FD8-8841-ADA1-018FDBD9CB67}" type="slidenum">
              <a:rPr lang="en-GB" smtClean="0"/>
              <a:t>‹nr.›</a:t>
            </a:fld>
            <a:endParaRPr lang="en-GB"/>
          </a:p>
        </p:txBody>
      </p:sp>
      <p:pic>
        <p:nvPicPr>
          <p:cNvPr id="717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110085"/>
            <a:ext cx="9185672" cy="5107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47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745648" y="1544400"/>
            <a:ext cx="7858800" cy="3079578"/>
          </a:xfrm>
          <a:prstGeom prst="rect">
            <a:avLst/>
          </a:prstGeom>
        </p:spPr>
        <p:txBody>
          <a:bodyPr>
            <a:normAutofit/>
          </a:bodyPr>
          <a:lstStyle>
            <a:lvl1pPr marL="342900" indent="-342900">
              <a:buFont typeface="Arial"/>
              <a:buChar cha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a:t>
            </a:r>
            <a:r>
              <a:rPr lang="nl-NL" err="1"/>
              <a:t>style</a:t>
            </a:r>
            <a:r>
              <a:rPr lang="nl-NL"/>
              <a:t> of the model</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8" name="Titel 1"/>
          <p:cNvSpPr>
            <a:spLocks noGrp="1"/>
          </p:cNvSpPr>
          <p:nvPr>
            <p:ph type="title" hasCustomPrompt="1"/>
          </p:nvPr>
        </p:nvSpPr>
        <p:spPr>
          <a:xfrm>
            <a:off x="745648" y="645590"/>
            <a:ext cx="7786800" cy="486000"/>
          </a:xfrm>
          <a:prstGeom prst="rect">
            <a:avLst/>
          </a:prstGeom>
        </p:spPr>
        <p:txBody>
          <a:bodyPr anchor="b" anchorCtr="0">
            <a:noAutofit/>
          </a:bodyPr>
          <a:lstStyle>
            <a:lvl1pPr algn="l">
              <a:defRPr sz="3000" b="1">
                <a:solidFill>
                  <a:srgbClr val="EE7F00"/>
                </a:solidFill>
                <a:latin typeface="Arial"/>
                <a:cs typeface="Aria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9" name="Tijdelijke aanduiding voor tekst 11"/>
          <p:cNvSpPr>
            <a:spLocks noGrp="1"/>
          </p:cNvSpPr>
          <p:nvPr>
            <p:ph type="body" sz="quarter" idx="13" hasCustomPrompt="1"/>
          </p:nvPr>
        </p:nvSpPr>
        <p:spPr>
          <a:xfrm>
            <a:off x="746168" y="1136883"/>
            <a:ext cx="7786800" cy="270000"/>
          </a:xfrm>
          <a:prstGeom prst="rect">
            <a:avLst/>
          </a:prstGeom>
        </p:spPr>
        <p:txBody>
          <a:bodyPr>
            <a:noAutofit/>
          </a:bodyPr>
          <a:lstStyle>
            <a:lvl1pPr marL="0" indent="0">
              <a:buNone/>
              <a:defRPr sz="1800" b="1" baseline="0"/>
            </a:lvl1pPr>
          </a:lstStyle>
          <a:p>
            <a:pPr lvl="0"/>
            <a:r>
              <a:rPr lang="nl-NL" err="1"/>
              <a:t>Subtitle</a:t>
            </a:r>
            <a:r>
              <a:rPr lang="nl-NL"/>
              <a:t> or </a:t>
            </a:r>
            <a:r>
              <a:rPr lang="nl-NL" err="1"/>
              <a:t>other</a:t>
            </a:r>
            <a:r>
              <a:rPr lang="nl-NL"/>
              <a:t> </a:t>
            </a:r>
            <a:r>
              <a:rPr lang="nl-NL" err="1"/>
              <a:t>explanations</a:t>
            </a:r>
            <a:endParaRPr lang="nl-NL"/>
          </a:p>
        </p:txBody>
      </p:sp>
    </p:spTree>
    <p:extLst>
      <p:ext uri="{BB962C8B-B14F-4D97-AF65-F5344CB8AC3E}">
        <p14:creationId xmlns:p14="http://schemas.microsoft.com/office/powerpoint/2010/main" val="2351926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3305176"/>
            <a:ext cx="7772400" cy="1021556"/>
          </a:xfrm>
          <a:prstGeom prst="rect">
            <a:avLst/>
          </a:prstGeom>
        </p:spPr>
        <p:txBody>
          <a:bodyPr anchor="t"/>
          <a:lstStyle>
            <a:lvl1pPr algn="l">
              <a:defRPr sz="3600" b="1" cap="none">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tekst 2"/>
          <p:cNvSpPr>
            <a:spLocks noGrp="1"/>
          </p:cNvSpPr>
          <p:nvPr>
            <p:ph type="body" idx="1" hasCustomPrompt="1"/>
          </p:nvPr>
        </p:nvSpPr>
        <p:spPr>
          <a:xfrm>
            <a:off x="722313" y="2180035"/>
            <a:ext cx="7772400" cy="1125140"/>
          </a:xfrm>
          <a:prstGeom prst="rect">
            <a:avLst/>
          </a:prstGeom>
        </p:spPr>
        <p:txBody>
          <a:bodyPr anchor="b"/>
          <a:lstStyle>
            <a:lvl1pPr marL="0" indent="0">
              <a:buNone/>
              <a:defRPr sz="2200" b="1">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a:t>
            </a:r>
            <a:r>
              <a:rPr lang="nl-NL" err="1"/>
              <a:t>to</a:t>
            </a:r>
            <a:r>
              <a:rPr lang="nl-NL"/>
              <a:t> </a:t>
            </a:r>
            <a:r>
              <a:rPr lang="nl-NL" err="1"/>
              <a:t>edit</a:t>
            </a:r>
            <a:r>
              <a:rPr lang="nl-NL"/>
              <a:t> the </a:t>
            </a:r>
            <a:r>
              <a:rPr lang="nl-NL" err="1"/>
              <a:t>subtitle</a:t>
            </a:r>
            <a:r>
              <a:rPr lang="nl-NL"/>
              <a:t> of </a:t>
            </a:r>
            <a:r>
              <a:rPr lang="nl-NL" err="1"/>
              <a:t>this</a:t>
            </a:r>
            <a:r>
              <a:rPr lang="nl-NL"/>
              <a:t> slide</a:t>
            </a:r>
          </a:p>
        </p:txBody>
      </p:sp>
    </p:spTree>
    <p:extLst>
      <p:ext uri="{BB962C8B-B14F-4D97-AF65-F5344CB8AC3E}">
        <p14:creationId xmlns:p14="http://schemas.microsoft.com/office/powerpoint/2010/main" val="3379020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755576" y="205979"/>
            <a:ext cx="7776864" cy="857250"/>
          </a:xfrm>
          <a:prstGeom prst="rect">
            <a:avLst/>
          </a:prstGeom>
        </p:spPr>
        <p:txBody>
          <a:bodyPr/>
          <a:lstStyle>
            <a:lvl1pPr>
              <a:defRPr b="1">
                <a:solidFill>
                  <a:srgbClr val="EE7F00"/>
                </a:solidFill>
              </a:defRPr>
            </a:lvl1pPr>
          </a:lstStyle>
          <a:p>
            <a:r>
              <a:rPr lang="nl-NL"/>
              <a:t>Titelstijl van model bewerken</a:t>
            </a:r>
          </a:p>
        </p:txBody>
      </p:sp>
      <p:sp>
        <p:nvSpPr>
          <p:cNvPr id="3" name="Tijdelijke aanduiding voor inhoud 2"/>
          <p:cNvSpPr>
            <a:spLocks noGrp="1"/>
          </p:cNvSpPr>
          <p:nvPr>
            <p:ph sz="half" idx="1" hasCustomPrompt="1"/>
          </p:nvPr>
        </p:nvSpPr>
        <p:spPr>
          <a:xfrm>
            <a:off x="4788024" y="1221600"/>
            <a:ext cx="3744416" cy="3394472"/>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 name="Tijdelijke aanduiding voor inhoud 3"/>
          <p:cNvSpPr>
            <a:spLocks noGrp="1"/>
          </p:cNvSpPr>
          <p:nvPr>
            <p:ph sz="half" idx="2" hasCustomPrompt="1"/>
          </p:nvPr>
        </p:nvSpPr>
        <p:spPr>
          <a:xfrm>
            <a:off x="755576" y="1221600"/>
            <a:ext cx="3744416" cy="3394472"/>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Tree>
    <p:extLst>
      <p:ext uri="{BB962C8B-B14F-4D97-AF65-F5344CB8AC3E}">
        <p14:creationId xmlns:p14="http://schemas.microsoft.com/office/powerpoint/2010/main" val="2482194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755577" y="627534"/>
            <a:ext cx="2709937" cy="871538"/>
          </a:xfrm>
          <a:prstGeom prst="rect">
            <a:avLst/>
          </a:prstGeom>
        </p:spPr>
        <p:txBody>
          <a:bodyPr anchor="b"/>
          <a:lstStyle>
            <a:lvl1pPr algn="l">
              <a:defRPr sz="2000" b="1">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9" name="Tijdelijke aanduiding voor inhoud 2"/>
          <p:cNvSpPr>
            <a:spLocks noGrp="1"/>
          </p:cNvSpPr>
          <p:nvPr>
            <p:ph idx="1" hasCustomPrompt="1"/>
          </p:nvPr>
        </p:nvSpPr>
        <p:spPr>
          <a:xfrm>
            <a:off x="3575050" y="627534"/>
            <a:ext cx="4957390" cy="3967089"/>
          </a:xfrm>
          <a:prstGeom prst="rect">
            <a:avLst/>
          </a:prstGeom>
        </p:spPr>
        <p:txBody>
          <a:bodyPr/>
          <a:lstStyle>
            <a:lvl1pPr>
              <a:defRPr sz="1800">
                <a:solidFill>
                  <a:srgbClr val="FFFFFF"/>
                </a:solidFill>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vl6pPr>
              <a:defRPr sz="2000"/>
            </a:lvl6pPr>
            <a:lvl7pPr>
              <a:defRPr sz="2000"/>
            </a:lvl7pPr>
            <a:lvl8pPr>
              <a:defRPr sz="2000"/>
            </a:lvl8pPr>
            <a:lvl9pPr>
              <a:defRPr sz="20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10" name="Tijdelijke aanduiding voor tekst 3"/>
          <p:cNvSpPr>
            <a:spLocks noGrp="1"/>
          </p:cNvSpPr>
          <p:nvPr>
            <p:ph type="body" sz="half" idx="2" hasCustomPrompt="1"/>
          </p:nvPr>
        </p:nvSpPr>
        <p:spPr>
          <a:xfrm>
            <a:off x="755577" y="1491630"/>
            <a:ext cx="2709937" cy="3102993"/>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p:txBody>
      </p:sp>
    </p:spTree>
    <p:extLst>
      <p:ext uri="{BB962C8B-B14F-4D97-AF65-F5344CB8AC3E}">
        <p14:creationId xmlns:p14="http://schemas.microsoft.com/office/powerpoint/2010/main" val="2344394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054"/>
          </a:xfrm>
          <a:prstGeom prst="rect">
            <a:avLst/>
          </a:prstGeom>
        </p:spPr>
        <p:txBody>
          <a:bodyPr anchor="b"/>
          <a:lstStyle>
            <a:lvl1pPr algn="l">
              <a:defRPr sz="2000" b="1">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afbeelding 2"/>
          <p:cNvSpPr>
            <a:spLocks noGrp="1"/>
          </p:cNvSpPr>
          <p:nvPr>
            <p:ph type="pic" idx="1" hasCustomPrompt="1"/>
          </p:nvPr>
        </p:nvSpPr>
        <p:spPr>
          <a:xfrm>
            <a:off x="1792288" y="459581"/>
            <a:ext cx="5486400" cy="30861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Image</a:t>
            </a:r>
          </a:p>
        </p:txBody>
      </p:sp>
      <p:sp>
        <p:nvSpPr>
          <p:cNvPr id="4" name="Tijdelijke aanduiding voor tekst 3"/>
          <p:cNvSpPr>
            <a:spLocks noGrp="1"/>
          </p:cNvSpPr>
          <p:nvPr>
            <p:ph type="body" sz="half" idx="2" hasCustomPrompt="1"/>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p:txBody>
      </p:sp>
    </p:spTree>
    <p:extLst>
      <p:ext uri="{BB962C8B-B14F-4D97-AF65-F5344CB8AC3E}">
        <p14:creationId xmlns:p14="http://schemas.microsoft.com/office/powerpoint/2010/main" val="1350805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745648" y="575100"/>
            <a:ext cx="3538320" cy="2320686"/>
          </a:xfrm>
          <a:prstGeom prst="rect">
            <a:avLst/>
          </a:prstGeom>
        </p:spPr>
        <p:txBody>
          <a:bodyPr lIns="0" tIns="0" rIns="0" bIns="0">
            <a:noAutofit/>
          </a:bodyPr>
          <a:lstStyle>
            <a:lvl1pPr algn="l">
              <a:defRPr sz="3600" b="1">
                <a:solidFill>
                  <a:srgbClr val="EE7F00"/>
                </a:solidFill>
                <a:latin typeface="Arial"/>
                <a:cs typeface="Arial"/>
              </a:defRPr>
            </a:lvl1pPr>
          </a:lstStyle>
          <a:p>
            <a:r>
              <a:rPr lang="nl-NL"/>
              <a:t>Bumperslide</a:t>
            </a:r>
            <a:br>
              <a:rPr lang="nl-NL"/>
            </a:br>
            <a:r>
              <a:rPr lang="nl-NL"/>
              <a:t>(max. 3 </a:t>
            </a:r>
            <a:r>
              <a:rPr lang="nl-NL" err="1"/>
              <a:t>lines</a:t>
            </a:r>
            <a:r>
              <a:rPr lang="nl-NL"/>
              <a:t>)</a:t>
            </a:r>
          </a:p>
        </p:txBody>
      </p:sp>
      <p:sp>
        <p:nvSpPr>
          <p:cNvPr id="12" name="Tijdelijke aanduiding voor inhoud 2"/>
          <p:cNvSpPr>
            <a:spLocks noGrp="1"/>
          </p:cNvSpPr>
          <p:nvPr>
            <p:ph idx="1" hasCustomPrompt="1"/>
          </p:nvPr>
        </p:nvSpPr>
        <p:spPr>
          <a:xfrm>
            <a:off x="745648" y="3057804"/>
            <a:ext cx="3538320" cy="1566174"/>
          </a:xfrm>
          <a:prstGeom prst="rect">
            <a:avLst/>
          </a:prstGeom>
        </p:spPr>
        <p:txBody>
          <a:bodyPr lIns="0" tIns="0" rIns="0" bIns="0">
            <a:noAutofit/>
          </a:bodyPr>
          <a:lstStyle>
            <a:lvl1pPr marL="342900" indent="-342900">
              <a:buFont typeface="Arial"/>
              <a:buChar char="•"/>
              <a:defRPr sz="1800">
                <a:solidFill>
                  <a:schemeClr val="bg1"/>
                </a:solidFill>
                <a:latin typeface="Arial"/>
                <a:cs typeface="Arial"/>
              </a:defRPr>
            </a:lvl1pPr>
            <a:lvl2pPr>
              <a:defRPr sz="1800">
                <a:solidFill>
                  <a:schemeClr val="bg1"/>
                </a:solidFill>
                <a:latin typeface="Arial"/>
                <a:cs typeface="Arial"/>
              </a:defRPr>
            </a:lvl2pPr>
            <a:lvl3pPr>
              <a:defRPr sz="1800">
                <a:solidFill>
                  <a:schemeClr val="bg1"/>
                </a:solidFill>
                <a:latin typeface="Arial"/>
                <a:cs typeface="Arial"/>
              </a:defRPr>
            </a:lvl3pPr>
            <a:lvl4pPr>
              <a:defRPr sz="1800">
                <a:solidFill>
                  <a:schemeClr val="bg1"/>
                </a:solidFill>
                <a:latin typeface="Arial"/>
                <a:cs typeface="Arial"/>
              </a:defRPr>
            </a:lvl4pPr>
            <a:lvl5pPr>
              <a:defRPr sz="1800">
                <a:solidFill>
                  <a:schemeClr val="bg1"/>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Tree>
    <p:extLst>
      <p:ext uri="{BB962C8B-B14F-4D97-AF65-F5344CB8AC3E}">
        <p14:creationId xmlns:p14="http://schemas.microsoft.com/office/powerpoint/2010/main" val="66850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835696" y="438727"/>
            <a:ext cx="5616624" cy="2565071"/>
          </a:xfrm>
          <a:prstGeom prst="rect">
            <a:avLst/>
          </a:prstGeom>
        </p:spPr>
        <p:txBody>
          <a:bodyPr anchor="b" anchorCtr="0">
            <a:normAutofit/>
          </a:bodyPr>
          <a:lstStyle>
            <a:lvl1pPr marL="0" indent="0">
              <a:buFontTx/>
              <a:buNone/>
              <a:defRPr sz="1800" baseline="0">
                <a:solidFill>
                  <a:srgbClr val="444444"/>
                </a:solidFill>
                <a:latin typeface="Arial"/>
                <a:cs typeface="Arial"/>
              </a:defRPr>
            </a:lvl1pPr>
            <a:lvl2pPr marL="457200" indent="0">
              <a:buFontTx/>
              <a:buNone/>
              <a:defRPr sz="1400" baseline="0">
                <a:solidFill>
                  <a:srgbClr val="343434"/>
                </a:solidFill>
                <a:latin typeface="Arial"/>
                <a:cs typeface="Arial"/>
              </a:defRPr>
            </a:lvl2pPr>
            <a:lvl3pPr marL="914400" indent="0">
              <a:buFontTx/>
              <a:buNone/>
              <a:defRPr sz="1400">
                <a:solidFill>
                  <a:srgbClr val="343434"/>
                </a:solidFill>
                <a:latin typeface="Arial"/>
                <a:cs typeface="Arial"/>
              </a:defRPr>
            </a:lvl3pPr>
            <a:lvl4pPr marL="1371600" indent="0">
              <a:buFontTx/>
              <a:buNone/>
              <a:defRPr sz="1400">
                <a:solidFill>
                  <a:srgbClr val="343434"/>
                </a:solidFill>
                <a:latin typeface="Arial"/>
                <a:cs typeface="Arial"/>
              </a:defRPr>
            </a:lvl4pPr>
            <a:lvl5pPr marL="1828800" indent="0">
              <a:buFontTx/>
              <a:buNone/>
              <a:defRPr sz="1400">
                <a:solidFill>
                  <a:srgbClr val="343434"/>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p:txBody>
      </p:sp>
    </p:spTree>
    <p:extLst>
      <p:ext uri="{BB962C8B-B14F-4D97-AF65-F5344CB8AC3E}">
        <p14:creationId xmlns:p14="http://schemas.microsoft.com/office/powerpoint/2010/main" val="12196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4" name="Tijdelijke aanduiding voor tekst 11"/>
          <p:cNvSpPr>
            <a:spLocks noGrp="1"/>
          </p:cNvSpPr>
          <p:nvPr>
            <p:ph type="body" sz="quarter" idx="13" hasCustomPrompt="1"/>
          </p:nvPr>
        </p:nvSpPr>
        <p:spPr>
          <a:xfrm>
            <a:off x="1146424" y="3919311"/>
            <a:ext cx="7560840" cy="191449"/>
          </a:xfrm>
          <a:prstGeom prst="rect">
            <a:avLst/>
          </a:prstGeom>
        </p:spPr>
        <p:txBody>
          <a:bodyPr lIns="0" tIns="0" rIns="0" bIns="0">
            <a:noAutofit/>
          </a:bodyPr>
          <a:lstStyle>
            <a:lvl1pPr marL="0" indent="0">
              <a:buNone/>
              <a:defRPr sz="1600" b="1" baseline="0"/>
            </a:lvl1pPr>
          </a:lstStyle>
          <a:p>
            <a:pPr lvl="0"/>
            <a:r>
              <a:rPr lang="nl-NL" err="1"/>
              <a:t>Subtitle</a:t>
            </a:r>
            <a:r>
              <a:rPr lang="nl-NL"/>
              <a:t> or </a:t>
            </a:r>
            <a:r>
              <a:rPr lang="nl-NL" err="1"/>
              <a:t>other</a:t>
            </a:r>
            <a:r>
              <a:rPr lang="nl-NL"/>
              <a:t> </a:t>
            </a:r>
            <a:r>
              <a:rPr lang="nl-NL" err="1"/>
              <a:t>text</a:t>
            </a:r>
            <a:endParaRPr lang="nl-NL"/>
          </a:p>
        </p:txBody>
      </p:sp>
      <p:sp>
        <p:nvSpPr>
          <p:cNvPr id="6" name="Titel 1"/>
          <p:cNvSpPr>
            <a:spLocks noGrp="1"/>
          </p:cNvSpPr>
          <p:nvPr>
            <p:ph type="title" hasCustomPrompt="1"/>
          </p:nvPr>
        </p:nvSpPr>
        <p:spPr>
          <a:xfrm>
            <a:off x="1146424" y="3245223"/>
            <a:ext cx="7560448" cy="649512"/>
          </a:xfrm>
          <a:prstGeom prst="rect">
            <a:avLst/>
          </a:prstGeom>
        </p:spPr>
        <p:txBody>
          <a:bodyPr lIns="0" tIns="0" rIns="0" bIns="0" anchor="b" anchorCtr="0">
            <a:noAutofit/>
          </a:bodyPr>
          <a:lstStyle>
            <a:lvl1pPr algn="l">
              <a:lnSpc>
                <a:spcPts val="2400"/>
              </a:lnSpc>
              <a:defRPr sz="2400" b="1">
                <a:solidFill>
                  <a:schemeClr val="bg1"/>
                </a:solidFill>
                <a:latin typeface="Arial"/>
                <a:cs typeface="Arial"/>
              </a:defRPr>
            </a:lvl1pPr>
          </a:lstStyle>
          <a:p>
            <a:r>
              <a:rPr lang="nl-NL"/>
              <a:t>Click </a:t>
            </a:r>
            <a:r>
              <a:rPr lang="nl-NL" err="1"/>
              <a:t>to</a:t>
            </a:r>
            <a:r>
              <a:rPr lang="nl-NL"/>
              <a:t> </a:t>
            </a:r>
            <a:r>
              <a:rPr lang="nl-NL" err="1"/>
              <a:t>edit</a:t>
            </a:r>
            <a:r>
              <a:rPr lang="nl-NL"/>
              <a:t> a </a:t>
            </a:r>
            <a:r>
              <a:rPr lang="nl-NL" err="1"/>
              <a:t>title</a:t>
            </a:r>
            <a:r>
              <a:rPr lang="nl-NL"/>
              <a:t>, Hanze University of </a:t>
            </a:r>
            <a:r>
              <a:rPr lang="nl-NL" err="1"/>
              <a:t>Applied</a:t>
            </a:r>
            <a:r>
              <a:rPr lang="nl-NL"/>
              <a:t> Sciences Groningen</a:t>
            </a:r>
          </a:p>
        </p:txBody>
      </p:sp>
      <p:pic>
        <p:nvPicPr>
          <p:cNvPr id="5" name="Afbeelding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89520" y="356387"/>
            <a:ext cx="3181874" cy="673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06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45648" y="645590"/>
            <a:ext cx="7786800" cy="486000"/>
          </a:xfrm>
          <a:prstGeom prst="rect">
            <a:avLst/>
          </a:prstGeom>
        </p:spPr>
        <p:txBody>
          <a:bodyPr anchor="b" anchorCtr="0">
            <a:noAutofit/>
          </a:bodyPr>
          <a:lstStyle>
            <a:lvl1pPr algn="l">
              <a:defRPr sz="3000" b="1" baseline="0">
                <a:solidFill>
                  <a:srgbClr val="EE7F00"/>
                </a:solidFill>
                <a:latin typeface="Arial"/>
                <a:cs typeface="Aria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745648" y="1544400"/>
            <a:ext cx="7858800" cy="3079578"/>
          </a:xfrm>
          <a:prstGeom prst="rect">
            <a:avLst/>
          </a:prstGeom>
        </p:spPr>
        <p:txBody>
          <a:bodyPr>
            <a:normAutofit/>
          </a:bodyPr>
          <a:lstStyle>
            <a:lvl1pPr marL="342900" indent="-342900">
              <a:buClrTx/>
              <a:buFont typeface="Arial"/>
              <a:buChar char="•"/>
              <a:defRPr sz="1800">
                <a:solidFill>
                  <a:srgbClr val="444444"/>
                </a:solidFill>
                <a:latin typeface="Arial"/>
                <a:cs typeface="Arial"/>
              </a:defRPr>
            </a:lvl1pPr>
            <a:lvl2pPr>
              <a:buClrTx/>
              <a:defRPr sz="1800">
                <a:solidFill>
                  <a:srgbClr val="444444"/>
                </a:solidFill>
                <a:latin typeface="Arial"/>
                <a:cs typeface="Arial"/>
              </a:defRPr>
            </a:lvl2pPr>
            <a:lvl3pPr>
              <a:buClrTx/>
              <a:defRPr sz="1800" baseline="0">
                <a:solidFill>
                  <a:srgbClr val="444444"/>
                </a:solidFill>
                <a:latin typeface="Arial"/>
                <a:cs typeface="Arial"/>
              </a:defRPr>
            </a:lvl3pPr>
            <a:lvl4pPr>
              <a:buClrTx/>
              <a:defRPr sz="1800">
                <a:solidFill>
                  <a:srgbClr val="444444"/>
                </a:solidFill>
                <a:latin typeface="Arial"/>
                <a:cs typeface="Arial"/>
              </a:defRPr>
            </a:lvl4pPr>
            <a:lvl5pPr>
              <a:buClrTx/>
              <a:defRPr sz="1800">
                <a:solidFill>
                  <a:srgbClr val="444444"/>
                </a:solidFill>
                <a:latin typeface="Arial"/>
                <a:cs typeface="Arial"/>
              </a:defRPr>
            </a:lvl5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Fitfh</a:t>
            </a:r>
            <a:r>
              <a:rPr lang="nl-NL"/>
              <a:t> level</a:t>
            </a:r>
          </a:p>
        </p:txBody>
      </p:sp>
      <p:sp>
        <p:nvSpPr>
          <p:cNvPr id="12" name="Tijdelijke aanduiding voor tekst 11"/>
          <p:cNvSpPr>
            <a:spLocks noGrp="1"/>
          </p:cNvSpPr>
          <p:nvPr>
            <p:ph type="body" sz="quarter" idx="13" hasCustomPrompt="1"/>
          </p:nvPr>
        </p:nvSpPr>
        <p:spPr>
          <a:xfrm>
            <a:off x="746168" y="1136883"/>
            <a:ext cx="7786800" cy="270000"/>
          </a:xfrm>
          <a:prstGeom prst="rect">
            <a:avLst/>
          </a:prstGeom>
        </p:spPr>
        <p:txBody>
          <a:bodyPr>
            <a:noAutofit/>
          </a:bodyPr>
          <a:lstStyle>
            <a:lvl1pPr marL="0" indent="0">
              <a:buNone/>
              <a:defRPr sz="1800" b="1" baseline="0"/>
            </a:lvl1pPr>
          </a:lstStyle>
          <a:p>
            <a:pPr lvl="0"/>
            <a:r>
              <a:rPr lang="nl-NL" err="1"/>
              <a:t>Subtitle</a:t>
            </a:r>
            <a:r>
              <a:rPr lang="nl-NL"/>
              <a:t> or </a:t>
            </a:r>
            <a:r>
              <a:rPr lang="nl-NL" err="1"/>
              <a:t>other</a:t>
            </a:r>
            <a:r>
              <a:rPr lang="nl-NL"/>
              <a:t> </a:t>
            </a:r>
            <a:r>
              <a:rPr lang="nl-NL" err="1"/>
              <a:t>explanations</a:t>
            </a:r>
            <a:endParaRPr lang="nl-NL"/>
          </a:p>
        </p:txBody>
      </p:sp>
    </p:spTree>
    <p:extLst>
      <p:ext uri="{BB962C8B-B14F-4D97-AF65-F5344CB8AC3E}">
        <p14:creationId xmlns:p14="http://schemas.microsoft.com/office/powerpoint/2010/main" val="216836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3305176"/>
            <a:ext cx="7772400" cy="1021556"/>
          </a:xfrm>
          <a:prstGeom prst="rect">
            <a:avLst/>
          </a:prstGeom>
        </p:spPr>
        <p:txBody>
          <a:bodyPr anchor="t"/>
          <a:lstStyle>
            <a:lvl1pPr algn="l">
              <a:defRPr sz="3600" b="1" cap="none" baseline="0">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tekst 2"/>
          <p:cNvSpPr>
            <a:spLocks noGrp="1"/>
          </p:cNvSpPr>
          <p:nvPr>
            <p:ph type="body" idx="1" hasCustomPrompt="1"/>
          </p:nvPr>
        </p:nvSpPr>
        <p:spPr>
          <a:xfrm>
            <a:off x="722313" y="2180035"/>
            <a:ext cx="7772400" cy="1125140"/>
          </a:xfrm>
          <a:prstGeom prst="rect">
            <a:avLst/>
          </a:prstGeom>
        </p:spPr>
        <p:txBody>
          <a:bodyPr anchor="b"/>
          <a:lstStyle>
            <a:lvl1pPr marL="0" indent="0">
              <a:buNone/>
              <a:defRPr sz="2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a:t>
            </a:r>
            <a:r>
              <a:rPr lang="nl-NL" err="1"/>
              <a:t>to</a:t>
            </a:r>
            <a:r>
              <a:rPr lang="nl-NL"/>
              <a:t> </a:t>
            </a:r>
            <a:r>
              <a:rPr lang="nl-NL" err="1"/>
              <a:t>edit</a:t>
            </a:r>
            <a:r>
              <a:rPr lang="nl-NL"/>
              <a:t> the </a:t>
            </a:r>
            <a:r>
              <a:rPr lang="nl-NL" err="1"/>
              <a:t>subtitle</a:t>
            </a:r>
            <a:r>
              <a:rPr lang="nl-NL"/>
              <a:t> of </a:t>
            </a:r>
            <a:r>
              <a:rPr lang="nl-NL" err="1"/>
              <a:t>this</a:t>
            </a:r>
            <a:r>
              <a:rPr lang="nl-NL"/>
              <a:t> slide</a:t>
            </a:r>
          </a:p>
        </p:txBody>
      </p:sp>
    </p:spTree>
    <p:extLst>
      <p:ext uri="{BB962C8B-B14F-4D97-AF65-F5344CB8AC3E}">
        <p14:creationId xmlns:p14="http://schemas.microsoft.com/office/powerpoint/2010/main" val="414941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55576" y="483517"/>
            <a:ext cx="7776864" cy="579711"/>
          </a:xfrm>
          <a:prstGeom prst="rect">
            <a:avLst/>
          </a:prstGeom>
        </p:spPr>
        <p:txBody>
          <a:bodyPr/>
          <a:lstStyle>
            <a:lvl1pPr>
              <a:defRPr sz="3000" b="1" baseline="0">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sz="half" idx="1" hasCustomPrompt="1"/>
          </p:nvPr>
        </p:nvSpPr>
        <p:spPr>
          <a:xfrm>
            <a:off x="4788024" y="1221600"/>
            <a:ext cx="3744416" cy="3394472"/>
          </a:xfrm>
          <a:prstGeom prst="rect">
            <a:avLst/>
          </a:prstGeom>
        </p:spPr>
        <p:txBody>
          <a:bodyPr/>
          <a:lstStyle>
            <a:lvl1pPr>
              <a:buClr>
                <a:srgbClr val="444444"/>
              </a:buClr>
              <a:defRPr sz="1800">
                <a:solidFill>
                  <a:srgbClr val="444444"/>
                </a:solidFill>
              </a:defRPr>
            </a:lvl1pPr>
            <a:lvl2pPr>
              <a:buClrTx/>
              <a:defRPr sz="1800">
                <a:solidFill>
                  <a:srgbClr val="444444"/>
                </a:solidFill>
              </a:defRPr>
            </a:lvl2pPr>
            <a:lvl3pPr>
              <a:buClr>
                <a:srgbClr val="444444"/>
              </a:buClr>
              <a:defRPr sz="1800">
                <a:solidFill>
                  <a:srgbClr val="444444"/>
                </a:solidFill>
              </a:defRPr>
            </a:lvl3pPr>
            <a:lvl4pPr>
              <a:buClr>
                <a:srgbClr val="444444"/>
              </a:buClr>
              <a:defRPr sz="1800">
                <a:solidFill>
                  <a:srgbClr val="444444"/>
                </a:solidFill>
              </a:defRPr>
            </a:lvl4pPr>
            <a:lvl5pPr>
              <a:buClr>
                <a:srgbClr val="444444"/>
              </a:buClr>
              <a:defRPr sz="1800">
                <a:solidFill>
                  <a:srgbClr val="444444"/>
                </a:solidFill>
              </a:defRPr>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 name="Tijdelijke aanduiding voor inhoud 3"/>
          <p:cNvSpPr>
            <a:spLocks noGrp="1"/>
          </p:cNvSpPr>
          <p:nvPr>
            <p:ph sz="half" idx="2" hasCustomPrompt="1"/>
          </p:nvPr>
        </p:nvSpPr>
        <p:spPr>
          <a:xfrm>
            <a:off x="755576" y="1221600"/>
            <a:ext cx="3744416" cy="3394472"/>
          </a:xfrm>
          <a:prstGeom prst="rect">
            <a:avLst/>
          </a:prstGeom>
        </p:spPr>
        <p:txBody>
          <a:bodyPr/>
          <a:lstStyle>
            <a:lvl1pPr>
              <a:defRPr sz="1800" baseline="0">
                <a:solidFill>
                  <a:srgbClr val="444444"/>
                </a:solidFill>
              </a:defRPr>
            </a:lvl1pPr>
            <a:lvl2pPr>
              <a:defRPr sz="1800">
                <a:solidFill>
                  <a:srgbClr val="444444"/>
                </a:solidFill>
              </a:defRPr>
            </a:lvl2pPr>
            <a:lvl3pPr>
              <a:defRPr sz="1800" baseline="0">
                <a:solidFill>
                  <a:srgbClr val="444444"/>
                </a:solidFill>
              </a:defRPr>
            </a:lvl3pPr>
            <a:lvl4pPr>
              <a:defRPr sz="1800">
                <a:solidFill>
                  <a:srgbClr val="444444"/>
                </a:solidFill>
              </a:defRPr>
            </a:lvl4pPr>
            <a:lvl5pPr>
              <a:defRPr sz="1800" baseline="0">
                <a:solidFill>
                  <a:srgbClr val="444444"/>
                </a:solidFill>
              </a:defRPr>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Tree>
    <p:extLst>
      <p:ext uri="{BB962C8B-B14F-4D97-AF65-F5344CB8AC3E}">
        <p14:creationId xmlns:p14="http://schemas.microsoft.com/office/powerpoint/2010/main" val="285022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55577" y="627534"/>
            <a:ext cx="2709937" cy="871538"/>
          </a:xfrm>
          <a:prstGeom prst="rect">
            <a:avLst/>
          </a:prstGeom>
        </p:spPr>
        <p:txBody>
          <a:bodyPr anchor="b"/>
          <a:lstStyle>
            <a:lvl1pPr algn="l">
              <a:defRPr sz="2000" b="1" baseline="0">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inhoud 2"/>
          <p:cNvSpPr>
            <a:spLocks noGrp="1"/>
          </p:cNvSpPr>
          <p:nvPr>
            <p:ph idx="1" hasCustomPrompt="1"/>
          </p:nvPr>
        </p:nvSpPr>
        <p:spPr>
          <a:xfrm>
            <a:off x="3575050" y="627534"/>
            <a:ext cx="4957390" cy="3967089"/>
          </a:xfrm>
          <a:prstGeom prst="rect">
            <a:avLst/>
          </a:prstGeom>
        </p:spPr>
        <p:txBody>
          <a:bodyPr/>
          <a:lstStyle>
            <a:lvl1pPr>
              <a:defRPr sz="1800">
                <a:solidFill>
                  <a:srgbClr val="444444"/>
                </a:solidFill>
              </a:defRPr>
            </a:lvl1pPr>
            <a:lvl2pPr>
              <a:defRPr sz="1800">
                <a:solidFill>
                  <a:srgbClr val="444444"/>
                </a:solidFill>
              </a:defRPr>
            </a:lvl2pPr>
            <a:lvl3pPr>
              <a:defRPr sz="1800">
                <a:solidFill>
                  <a:srgbClr val="444444"/>
                </a:solidFill>
              </a:defRPr>
            </a:lvl3pPr>
            <a:lvl4pPr>
              <a:defRPr sz="1800" baseline="0">
                <a:solidFill>
                  <a:srgbClr val="444444"/>
                </a:solidFill>
              </a:defRPr>
            </a:lvl4pPr>
            <a:lvl5pPr>
              <a:defRPr sz="1800" baseline="0">
                <a:solidFill>
                  <a:srgbClr val="444444"/>
                </a:solidFill>
              </a:defRPr>
            </a:lvl5pPr>
            <a:lvl6pPr>
              <a:defRPr sz="2000"/>
            </a:lvl6pPr>
            <a:lvl7pPr>
              <a:defRPr sz="2000"/>
            </a:lvl7pPr>
            <a:lvl8pPr>
              <a:defRPr sz="2000"/>
            </a:lvl8pPr>
            <a:lvl9pPr>
              <a:defRPr sz="20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p>
        </p:txBody>
      </p:sp>
      <p:sp>
        <p:nvSpPr>
          <p:cNvPr id="4" name="Tijdelijke aanduiding voor tekst 3"/>
          <p:cNvSpPr>
            <a:spLocks noGrp="1"/>
          </p:cNvSpPr>
          <p:nvPr>
            <p:ph type="body" sz="half" idx="2" hasCustomPrompt="1"/>
          </p:nvPr>
        </p:nvSpPr>
        <p:spPr>
          <a:xfrm>
            <a:off x="755577" y="1491630"/>
            <a:ext cx="2709937" cy="3102993"/>
          </a:xfrm>
          <a:prstGeom prst="rect">
            <a:avLst/>
          </a:prstGeom>
        </p:spPr>
        <p:txBody>
          <a:bodyPr/>
          <a:lstStyle>
            <a:lvl1pPr marL="0" indent="0">
              <a:buNone/>
              <a:defRPr sz="1400" baseline="0">
                <a:solidFill>
                  <a:srgbClr val="44444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p:txBody>
      </p:sp>
    </p:spTree>
    <p:extLst>
      <p:ext uri="{BB962C8B-B14F-4D97-AF65-F5344CB8AC3E}">
        <p14:creationId xmlns:p14="http://schemas.microsoft.com/office/powerpoint/2010/main" val="1841292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3600450"/>
            <a:ext cx="5486400" cy="425054"/>
          </a:xfrm>
          <a:prstGeom prst="rect">
            <a:avLst/>
          </a:prstGeom>
        </p:spPr>
        <p:txBody>
          <a:bodyPr anchor="b"/>
          <a:lstStyle>
            <a:lvl1pPr algn="l">
              <a:defRPr sz="2000" b="1">
                <a:solidFill>
                  <a:srgbClr val="EE7F00"/>
                </a:solidFill>
              </a:defRPr>
            </a:lvl1pPr>
          </a:lstStyle>
          <a:p>
            <a:r>
              <a:rPr lang="nl-NL"/>
              <a:t>Click </a:t>
            </a:r>
            <a:r>
              <a:rPr lang="nl-NL" err="1"/>
              <a:t>to</a:t>
            </a:r>
            <a:r>
              <a:rPr lang="nl-NL"/>
              <a:t> </a:t>
            </a:r>
            <a:r>
              <a:rPr lang="nl-NL" err="1"/>
              <a:t>edit</a:t>
            </a:r>
            <a:r>
              <a:rPr lang="nl-NL"/>
              <a:t> the </a:t>
            </a:r>
            <a:r>
              <a:rPr lang="nl-NL" err="1"/>
              <a:t>title</a:t>
            </a:r>
            <a:r>
              <a:rPr lang="nl-NL"/>
              <a:t> of </a:t>
            </a:r>
            <a:r>
              <a:rPr lang="nl-NL" err="1"/>
              <a:t>this</a:t>
            </a:r>
            <a:r>
              <a:rPr lang="nl-NL"/>
              <a:t> slide</a:t>
            </a:r>
          </a:p>
        </p:txBody>
      </p:sp>
      <p:sp>
        <p:nvSpPr>
          <p:cNvPr id="3" name="Tijdelijke aanduiding voor afbeelding 2"/>
          <p:cNvSpPr>
            <a:spLocks noGrp="1"/>
          </p:cNvSpPr>
          <p:nvPr>
            <p:ph type="pic" idx="1" hasCustomPrompt="1"/>
          </p:nvPr>
        </p:nvSpPr>
        <p:spPr>
          <a:xfrm>
            <a:off x="1792288" y="459581"/>
            <a:ext cx="5486400" cy="3086100"/>
          </a:xfrm>
          <a:prstGeom prst="rect">
            <a:avLst/>
          </a:prstGeo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Image</a:t>
            </a:r>
          </a:p>
        </p:txBody>
      </p:sp>
      <p:sp>
        <p:nvSpPr>
          <p:cNvPr id="4" name="Tijdelijke aanduiding voor tekst 3"/>
          <p:cNvSpPr>
            <a:spLocks noGrp="1"/>
          </p:cNvSpPr>
          <p:nvPr>
            <p:ph type="body" sz="half" idx="2" hasCustomPrompt="1"/>
          </p:nvPr>
        </p:nvSpPr>
        <p:spPr>
          <a:xfrm>
            <a:off x="1792288" y="4025503"/>
            <a:ext cx="5486400" cy="603647"/>
          </a:xfrm>
          <a:prstGeom prst="rect">
            <a:avLst/>
          </a:prstGeo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a:t>
            </a:r>
            <a:r>
              <a:rPr lang="nl-NL" err="1"/>
              <a:t>to</a:t>
            </a:r>
            <a:r>
              <a:rPr lang="nl-NL"/>
              <a:t> </a:t>
            </a:r>
            <a:r>
              <a:rPr lang="nl-NL" err="1"/>
              <a:t>edit</a:t>
            </a:r>
            <a:r>
              <a:rPr lang="nl-NL"/>
              <a:t> the </a:t>
            </a:r>
            <a:r>
              <a:rPr lang="nl-NL" err="1"/>
              <a:t>text</a:t>
            </a:r>
            <a:r>
              <a:rPr lang="nl-NL"/>
              <a:t> of </a:t>
            </a:r>
            <a:r>
              <a:rPr lang="nl-NL" err="1"/>
              <a:t>this</a:t>
            </a:r>
            <a:r>
              <a:rPr lang="nl-NL"/>
              <a:t> slide</a:t>
            </a:r>
          </a:p>
        </p:txBody>
      </p:sp>
    </p:spTree>
    <p:extLst>
      <p:ext uri="{BB962C8B-B14F-4D97-AF65-F5344CB8AC3E}">
        <p14:creationId xmlns:p14="http://schemas.microsoft.com/office/powerpoint/2010/main" val="2198116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428860" y="205979"/>
            <a:ext cx="6257940" cy="857250"/>
          </a:xfrm>
          <a:prstGeom prst="rect">
            <a:avLst/>
          </a:prstGeom>
        </p:spPr>
        <p:txBody>
          <a:bodyPr/>
          <a:lstStyle>
            <a:lvl1pPr>
              <a:defRPr sz="2400">
                <a:solidFill>
                  <a:schemeClr val="tx1"/>
                </a:solidFill>
              </a:defRPr>
            </a:lvl1pPr>
          </a:lstStyle>
          <a:p>
            <a:r>
              <a:rPr lang="nl-NL"/>
              <a:t>Klik om de stijl te bewerken</a:t>
            </a:r>
          </a:p>
        </p:txBody>
      </p:sp>
      <p:sp>
        <p:nvSpPr>
          <p:cNvPr id="3" name="Tijdelijke aanduiding voor inhoud 2"/>
          <p:cNvSpPr>
            <a:spLocks noGrp="1"/>
          </p:cNvSpPr>
          <p:nvPr>
            <p:ph idx="1"/>
          </p:nvPr>
        </p:nvSpPr>
        <p:spPr>
          <a:xfrm>
            <a:off x="827584" y="1599643"/>
            <a:ext cx="7859216" cy="2994980"/>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p:txBody>
          <a:bodyPr/>
          <a:lstStyle>
            <a:lvl1pPr>
              <a:defRPr/>
            </a:lvl1pPr>
          </a:lstStyle>
          <a:p>
            <a:pPr>
              <a:defRPr/>
            </a:pPr>
            <a:fld id="{B32E7D80-E419-7143-9127-D5FD177E44B9}" type="datetime1">
              <a:rPr lang="en-US" altLang="en-US"/>
              <a:pPr>
                <a:defRPr/>
              </a:pPr>
              <a:t>5/23/2022</a:t>
            </a:fld>
            <a:endParaRPr lang="nl-NL" altLang="en-US"/>
          </a:p>
        </p:txBody>
      </p:sp>
      <p:sp>
        <p:nvSpPr>
          <p:cNvPr id="5" name="Rectangle 5"/>
          <p:cNvSpPr>
            <a:spLocks noGrp="1" noChangeArrowheads="1"/>
          </p:cNvSpPr>
          <p:nvPr>
            <p:ph type="ftr" sz="quarter" idx="11"/>
          </p:nvPr>
        </p:nvSpPr>
        <p:spPr/>
        <p:txBody>
          <a:bodyPr/>
          <a:lstStyle>
            <a:lvl1pPr>
              <a:defRPr/>
            </a:lvl1pPr>
          </a:lstStyle>
          <a:p>
            <a:pPr>
              <a:defRPr/>
            </a:pPr>
            <a:r>
              <a:rPr lang="nl-NL"/>
              <a:t>Centre of Expertise Energy</a:t>
            </a:r>
          </a:p>
        </p:txBody>
      </p:sp>
      <p:sp>
        <p:nvSpPr>
          <p:cNvPr id="6" name="Rectangle 6"/>
          <p:cNvSpPr>
            <a:spLocks noGrp="1" noChangeArrowheads="1"/>
          </p:cNvSpPr>
          <p:nvPr>
            <p:ph type="sldNum" sz="quarter" idx="12"/>
          </p:nvPr>
        </p:nvSpPr>
        <p:spPr/>
        <p:txBody>
          <a:bodyPr/>
          <a:lstStyle>
            <a:lvl1pPr>
              <a:defRPr/>
            </a:lvl1pPr>
          </a:lstStyle>
          <a:p>
            <a:pPr>
              <a:defRPr/>
            </a:pPr>
            <a:endParaRPr lang="nl-NL" altLang="nl-NL"/>
          </a:p>
        </p:txBody>
      </p:sp>
    </p:spTree>
    <p:extLst>
      <p:ext uri="{BB962C8B-B14F-4D97-AF65-F5344CB8AC3E}">
        <p14:creationId xmlns:p14="http://schemas.microsoft.com/office/powerpoint/2010/main" val="130624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195" lvl="0" indent="-342896" algn="l">
              <a:lnSpc>
                <a:spcPct val="115000"/>
              </a:lnSpc>
              <a:spcBef>
                <a:spcPts val="0"/>
              </a:spcBef>
              <a:spcAft>
                <a:spcPts val="0"/>
              </a:spcAft>
              <a:buSzPts val="1800"/>
              <a:buChar char="●"/>
              <a:defRPr/>
            </a:lvl1pPr>
            <a:lvl2pPr marL="914390" lvl="1" indent="-317496" algn="l">
              <a:lnSpc>
                <a:spcPct val="115000"/>
              </a:lnSpc>
              <a:spcBef>
                <a:spcPts val="1600"/>
              </a:spcBef>
              <a:spcAft>
                <a:spcPts val="0"/>
              </a:spcAft>
              <a:buSzPts val="1400"/>
              <a:buChar char="○"/>
              <a:defRPr/>
            </a:lvl2pPr>
            <a:lvl3pPr marL="1371583" lvl="2" indent="-317496" algn="l">
              <a:lnSpc>
                <a:spcPct val="115000"/>
              </a:lnSpc>
              <a:spcBef>
                <a:spcPts val="1600"/>
              </a:spcBef>
              <a:spcAft>
                <a:spcPts val="0"/>
              </a:spcAft>
              <a:buSzPts val="1400"/>
              <a:buChar char="■"/>
              <a:defRPr/>
            </a:lvl3pPr>
            <a:lvl4pPr marL="1828777" lvl="3" indent="-317496" algn="l">
              <a:lnSpc>
                <a:spcPct val="115000"/>
              </a:lnSpc>
              <a:spcBef>
                <a:spcPts val="1600"/>
              </a:spcBef>
              <a:spcAft>
                <a:spcPts val="0"/>
              </a:spcAft>
              <a:buSzPts val="1400"/>
              <a:buChar char="●"/>
              <a:defRPr/>
            </a:lvl4pPr>
            <a:lvl5pPr marL="2285972" lvl="4" indent="-317496" algn="l">
              <a:lnSpc>
                <a:spcPct val="115000"/>
              </a:lnSpc>
              <a:spcBef>
                <a:spcPts val="1600"/>
              </a:spcBef>
              <a:spcAft>
                <a:spcPts val="0"/>
              </a:spcAft>
              <a:buSzPts val="1400"/>
              <a:buChar char="○"/>
              <a:defRPr/>
            </a:lvl5pPr>
            <a:lvl6pPr marL="2743166" lvl="5" indent="-317496" algn="l">
              <a:lnSpc>
                <a:spcPct val="115000"/>
              </a:lnSpc>
              <a:spcBef>
                <a:spcPts val="1600"/>
              </a:spcBef>
              <a:spcAft>
                <a:spcPts val="0"/>
              </a:spcAft>
              <a:buSzPts val="1400"/>
              <a:buChar char="■"/>
              <a:defRPr/>
            </a:lvl6pPr>
            <a:lvl7pPr marL="3200360" lvl="6" indent="-317496" algn="l">
              <a:lnSpc>
                <a:spcPct val="115000"/>
              </a:lnSpc>
              <a:spcBef>
                <a:spcPts val="1600"/>
              </a:spcBef>
              <a:spcAft>
                <a:spcPts val="0"/>
              </a:spcAft>
              <a:buSzPts val="1400"/>
              <a:buChar char="●"/>
              <a:defRPr/>
            </a:lvl7pPr>
            <a:lvl8pPr marL="3657555" lvl="7" indent="-317496" algn="l">
              <a:lnSpc>
                <a:spcPct val="115000"/>
              </a:lnSpc>
              <a:spcBef>
                <a:spcPts val="1600"/>
              </a:spcBef>
              <a:spcAft>
                <a:spcPts val="0"/>
              </a:spcAft>
              <a:buSzPts val="1400"/>
              <a:buChar char="○"/>
              <a:defRPr/>
            </a:lvl8pPr>
            <a:lvl9pPr marL="4114748" lvl="8" indent="-317496"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nl-NL" smtClean="0"/>
              <a:pPr/>
              <a:t>‹nr.›</a:t>
            </a:fld>
            <a:endParaRPr lang="nl-NL" dirty="0"/>
          </a:p>
        </p:txBody>
      </p:sp>
    </p:spTree>
    <p:extLst>
      <p:ext uri="{BB962C8B-B14F-4D97-AF65-F5344CB8AC3E}">
        <p14:creationId xmlns:p14="http://schemas.microsoft.com/office/powerpoint/2010/main" val="2277826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hthoek 5"/>
          <p:cNvSpPr/>
          <p:nvPr userDrawn="1"/>
        </p:nvSpPr>
        <p:spPr bwMode="auto">
          <a:xfrm>
            <a:off x="0" y="4083918"/>
            <a:ext cx="9180512" cy="10536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7" name="Rechthoek 6"/>
          <p:cNvSpPr/>
          <p:nvPr userDrawn="1"/>
        </p:nvSpPr>
        <p:spPr bwMode="auto">
          <a:xfrm>
            <a:off x="873125" y="2859782"/>
            <a:ext cx="7916863" cy="1731962"/>
          </a:xfrm>
          <a:prstGeom prst="rect">
            <a:avLst/>
          </a:prstGeom>
          <a:solidFill>
            <a:srgbClr val="E66E1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sp>
        <p:nvSpPr>
          <p:cNvPr id="10" name="Rechthoek 9"/>
          <p:cNvSpPr/>
          <p:nvPr userDrawn="1"/>
        </p:nvSpPr>
        <p:spPr bwMode="auto">
          <a:xfrm>
            <a:off x="8748713" y="3147119"/>
            <a:ext cx="431800" cy="1158875"/>
          </a:xfrm>
          <a:prstGeom prst="rect">
            <a:avLst/>
          </a:prstGeom>
          <a:solidFill>
            <a:srgbClr val="E66E1E"/>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nl-NL"/>
          </a:p>
        </p:txBody>
      </p:sp>
      <p:pic>
        <p:nvPicPr>
          <p:cNvPr id="11" name="Afbeelding 1"/>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1156550" y="4799993"/>
            <a:ext cx="3143500" cy="178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Afbeelding 10" descr="Entrance_Logo.pd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5646377" y="4758085"/>
            <a:ext cx="99691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Afbeelding 11" descr="EnergyAcademyEurope logo.pdf"/>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6870610" y="4795871"/>
            <a:ext cx="1932928" cy="186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8" r:id="rId1"/>
    <p:sldLayoutId id="2147484159" r:id="rId2"/>
  </p:sldLayoutIdLst>
  <p:hf hdr="0"/>
  <p:txStyles>
    <p:titleStyle>
      <a:lvl1pPr algn="l" defTabSz="457200" rtl="0" eaLnBrk="1" fontAlgn="base" hangingPunct="1">
        <a:spcBef>
          <a:spcPct val="0"/>
        </a:spcBef>
        <a:spcAft>
          <a:spcPct val="0"/>
        </a:spcAft>
        <a:defRPr sz="4000" kern="1200">
          <a:solidFill>
            <a:schemeClr val="tx1"/>
          </a:solidFill>
          <a:latin typeface="Arial"/>
          <a:ea typeface="ＭＳ Ｐゴシック" charset="0"/>
          <a:cs typeface="Arial"/>
        </a:defRPr>
      </a:lvl1pPr>
      <a:lvl2pPr algn="l" defTabSz="457200" rtl="0" eaLnBrk="1" fontAlgn="base" hangingPunct="1">
        <a:spcBef>
          <a:spcPct val="0"/>
        </a:spcBef>
        <a:spcAft>
          <a:spcPct val="0"/>
        </a:spcAft>
        <a:defRPr sz="4000">
          <a:solidFill>
            <a:schemeClr val="tx1"/>
          </a:solidFill>
          <a:latin typeface="Arial" charset="0"/>
          <a:ea typeface="ＭＳ Ｐゴシック" charset="0"/>
        </a:defRPr>
      </a:lvl2pPr>
      <a:lvl3pPr algn="l" defTabSz="457200" rtl="0" eaLnBrk="1" fontAlgn="base" hangingPunct="1">
        <a:spcBef>
          <a:spcPct val="0"/>
        </a:spcBef>
        <a:spcAft>
          <a:spcPct val="0"/>
        </a:spcAft>
        <a:defRPr sz="4000">
          <a:solidFill>
            <a:schemeClr val="tx1"/>
          </a:solidFill>
          <a:latin typeface="Arial" charset="0"/>
          <a:ea typeface="ＭＳ Ｐゴシック" charset="0"/>
        </a:defRPr>
      </a:lvl3pPr>
      <a:lvl4pPr algn="l" defTabSz="457200" rtl="0" eaLnBrk="1" fontAlgn="base" hangingPunct="1">
        <a:spcBef>
          <a:spcPct val="0"/>
        </a:spcBef>
        <a:spcAft>
          <a:spcPct val="0"/>
        </a:spcAft>
        <a:defRPr sz="4000">
          <a:solidFill>
            <a:schemeClr val="tx1"/>
          </a:solidFill>
          <a:latin typeface="Arial" charset="0"/>
          <a:ea typeface="ＭＳ Ｐゴシック" charset="0"/>
        </a:defRPr>
      </a:lvl4pPr>
      <a:lvl5pPr algn="l" defTabSz="457200" rtl="0" eaLnBrk="1" fontAlgn="base" hangingPunct="1">
        <a:spcBef>
          <a:spcPct val="0"/>
        </a:spcBef>
        <a:spcAft>
          <a:spcPct val="0"/>
        </a:spcAft>
        <a:defRPr sz="4000">
          <a:solidFill>
            <a:schemeClr val="tx1"/>
          </a:solidFill>
          <a:latin typeface="Arial" charset="0"/>
          <a:ea typeface="ＭＳ Ｐゴシック" charset="0"/>
        </a:defRPr>
      </a:lvl5pPr>
      <a:lvl6pPr marL="457200" algn="l" defTabSz="457200" rtl="0" eaLnBrk="1" fontAlgn="base" hangingPunct="1">
        <a:spcBef>
          <a:spcPct val="0"/>
        </a:spcBef>
        <a:spcAft>
          <a:spcPct val="0"/>
        </a:spcAft>
        <a:defRPr sz="4000">
          <a:solidFill>
            <a:schemeClr val="tx1"/>
          </a:solidFill>
          <a:latin typeface="Arial" charset="0"/>
          <a:ea typeface="ＭＳ Ｐゴシック" charset="0"/>
        </a:defRPr>
      </a:lvl6pPr>
      <a:lvl7pPr marL="914400" algn="l" defTabSz="457200" rtl="0" eaLnBrk="1" fontAlgn="base" hangingPunct="1">
        <a:spcBef>
          <a:spcPct val="0"/>
        </a:spcBef>
        <a:spcAft>
          <a:spcPct val="0"/>
        </a:spcAft>
        <a:defRPr sz="4000">
          <a:solidFill>
            <a:schemeClr val="tx1"/>
          </a:solidFill>
          <a:latin typeface="Arial" charset="0"/>
          <a:ea typeface="ＭＳ Ｐゴシック" charset="0"/>
        </a:defRPr>
      </a:lvl7pPr>
      <a:lvl8pPr marL="1371600" algn="l" defTabSz="457200" rtl="0" eaLnBrk="1" fontAlgn="base" hangingPunct="1">
        <a:spcBef>
          <a:spcPct val="0"/>
        </a:spcBef>
        <a:spcAft>
          <a:spcPct val="0"/>
        </a:spcAft>
        <a:defRPr sz="4000">
          <a:solidFill>
            <a:schemeClr val="tx1"/>
          </a:solidFill>
          <a:latin typeface="Arial" charset="0"/>
          <a:ea typeface="ＭＳ Ｐゴシック" charset="0"/>
        </a:defRPr>
      </a:lvl8pPr>
      <a:lvl9pPr marL="1828800" algn="l" defTabSz="457200" rtl="0" eaLnBrk="1" fontAlgn="base" hangingPunct="1">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ijdelijke aanduiding voor dianummer 8"/>
          <p:cNvSpPr>
            <a:spLocks noGrp="1"/>
          </p:cNvSpPr>
          <p:nvPr>
            <p:ph type="sldNum" sz="quarter" idx="4"/>
          </p:nvPr>
        </p:nvSpPr>
        <p:spPr>
          <a:xfrm>
            <a:off x="8604250" y="4767263"/>
            <a:ext cx="328613" cy="274637"/>
          </a:xfrm>
          <a:prstGeom prst="rect">
            <a:avLst/>
          </a:prstGeom>
          <a:noFill/>
          <a:ln>
            <a:noFill/>
          </a:ln>
        </p:spPr>
        <p:txBody>
          <a:bodyPr vert="horz" lIns="0" tIns="0" rIns="0" bIns="0" rtlCol="0" anchor="ctr"/>
          <a:lstStyle>
            <a:lvl1pPr algn="r">
              <a:defRPr sz="1000" baseline="0">
                <a:solidFill>
                  <a:schemeClr val="tx1">
                    <a:tint val="75000"/>
                  </a:schemeClr>
                </a:solidFill>
              </a:defRPr>
            </a:lvl1pPr>
          </a:lstStyle>
          <a:p>
            <a:pPr>
              <a:defRPr/>
            </a:pPr>
            <a:fld id="{F37E2B85-7009-974B-B74A-405ACDEC6D7C}" type="slidenum">
              <a:rPr lang="nl-NL"/>
              <a:pPr>
                <a:defRPr/>
              </a:pPr>
              <a:t>‹nr.›</a:t>
            </a:fld>
            <a:endParaRPr lang="nl-NL"/>
          </a:p>
        </p:txBody>
      </p:sp>
      <p:sp>
        <p:nvSpPr>
          <p:cNvPr id="11" name="Tijdelijke aanduiding voor datum 3"/>
          <p:cNvSpPr>
            <a:spLocks noGrp="1"/>
          </p:cNvSpPr>
          <p:nvPr>
            <p:ph type="dt" sz="half" idx="2"/>
          </p:nvPr>
        </p:nvSpPr>
        <p:spPr>
          <a:xfrm>
            <a:off x="755650" y="4767263"/>
            <a:ext cx="576263"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r>
              <a:rPr lang="nl-NL"/>
              <a:t>Date</a:t>
            </a:r>
          </a:p>
        </p:txBody>
      </p:sp>
      <p:sp>
        <p:nvSpPr>
          <p:cNvPr id="12" name="Tijdelijke aanduiding voor voettekst 7"/>
          <p:cNvSpPr>
            <a:spLocks noGrp="1"/>
          </p:cNvSpPr>
          <p:nvPr>
            <p:ph type="ftr" sz="quarter" idx="3"/>
          </p:nvPr>
        </p:nvSpPr>
        <p:spPr>
          <a:xfrm>
            <a:off x="1403350" y="4767263"/>
            <a:ext cx="2736850"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r>
              <a:rPr lang="nl-NL"/>
              <a:t>Titel </a:t>
            </a:r>
            <a:r>
              <a:rPr lang="nl-NL" err="1"/>
              <a:t>presentation</a:t>
            </a:r>
            <a:r>
              <a:rPr lang="nl-NL"/>
              <a:t> (via header or </a:t>
            </a:r>
            <a:r>
              <a:rPr lang="nl-NL" err="1"/>
              <a:t>footer</a:t>
            </a:r>
            <a:r>
              <a:rPr lang="nl-NL"/>
              <a:t>)</a:t>
            </a:r>
          </a:p>
        </p:txBody>
      </p:sp>
      <p:pic>
        <p:nvPicPr>
          <p:cNvPr id="4101" name="Afbeelding 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5389563" y="4840288"/>
            <a:ext cx="3127375"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hthoek 8"/>
          <p:cNvSpPr/>
          <p:nvPr/>
        </p:nvSpPr>
        <p:spPr>
          <a:xfrm>
            <a:off x="755650" y="0"/>
            <a:ext cx="7777163" cy="304800"/>
          </a:xfrm>
          <a:prstGeom prst="rect">
            <a:avLst/>
          </a:prstGeom>
          <a:solidFill>
            <a:srgbClr val="E76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71" r:id="rId6"/>
    <p:sldLayoutId id="2147484172" r:id="rId7"/>
    <p:sldLayoutId id="2147484173" r:id="rId8"/>
    <p:sldLayoutId id="2147484174" r:id="rId9"/>
  </p:sldLayoutIdLst>
  <p:hf hdr="0"/>
  <p:txStyles>
    <p:titleStyle>
      <a:lvl1pPr algn="l" defTabSz="457200" rtl="0" eaLnBrk="0" fontAlgn="base" hangingPunct="0">
        <a:spcBef>
          <a:spcPct val="0"/>
        </a:spcBef>
        <a:spcAft>
          <a:spcPct val="0"/>
        </a:spcAft>
        <a:defRPr sz="4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000">
          <a:solidFill>
            <a:schemeClr val="tx1"/>
          </a:solidFill>
          <a:latin typeface="Arial" charset="0"/>
          <a:ea typeface="ＭＳ Ｐゴシック" charset="0"/>
        </a:defRPr>
      </a:lvl2pPr>
      <a:lvl3pPr algn="l" defTabSz="457200" rtl="0" eaLnBrk="0" fontAlgn="base" hangingPunct="0">
        <a:spcBef>
          <a:spcPct val="0"/>
        </a:spcBef>
        <a:spcAft>
          <a:spcPct val="0"/>
        </a:spcAft>
        <a:defRPr sz="4000">
          <a:solidFill>
            <a:schemeClr val="tx1"/>
          </a:solidFill>
          <a:latin typeface="Arial" charset="0"/>
          <a:ea typeface="ＭＳ Ｐゴシック" charset="0"/>
        </a:defRPr>
      </a:lvl3pPr>
      <a:lvl4pPr algn="l" defTabSz="457200" rtl="0" eaLnBrk="0" fontAlgn="base" hangingPunct="0">
        <a:spcBef>
          <a:spcPct val="0"/>
        </a:spcBef>
        <a:spcAft>
          <a:spcPct val="0"/>
        </a:spcAft>
        <a:defRPr sz="4000">
          <a:solidFill>
            <a:schemeClr val="tx1"/>
          </a:solidFill>
          <a:latin typeface="Arial" charset="0"/>
          <a:ea typeface="ＭＳ Ｐゴシック" charset="0"/>
        </a:defRPr>
      </a:lvl4pPr>
      <a:lvl5pPr algn="l" defTabSz="457200" rtl="0" eaLnBrk="0" fontAlgn="base" hangingPunct="0">
        <a:spcBef>
          <a:spcPct val="0"/>
        </a:spcBef>
        <a:spcAft>
          <a:spcPct val="0"/>
        </a:spcAft>
        <a:defRPr sz="4000">
          <a:solidFill>
            <a:schemeClr val="tx1"/>
          </a:solidFill>
          <a:latin typeface="Arial" charset="0"/>
          <a:ea typeface="ＭＳ Ｐゴシック" charset="0"/>
        </a:defRPr>
      </a:lvl5pPr>
      <a:lvl6pPr marL="457200" algn="l" defTabSz="457200" rtl="0" fontAlgn="base">
        <a:spcBef>
          <a:spcPct val="0"/>
        </a:spcBef>
        <a:spcAft>
          <a:spcPct val="0"/>
        </a:spcAft>
        <a:defRPr sz="4000">
          <a:solidFill>
            <a:schemeClr val="tx1"/>
          </a:solidFill>
          <a:latin typeface="Arial" charset="0"/>
          <a:ea typeface="ＭＳ Ｐゴシック" charset="0"/>
        </a:defRPr>
      </a:lvl6pPr>
      <a:lvl7pPr marL="914400" algn="l" defTabSz="457200" rtl="0" fontAlgn="base">
        <a:spcBef>
          <a:spcPct val="0"/>
        </a:spcBef>
        <a:spcAft>
          <a:spcPct val="0"/>
        </a:spcAft>
        <a:defRPr sz="4000">
          <a:solidFill>
            <a:schemeClr val="tx1"/>
          </a:solidFill>
          <a:latin typeface="Arial" charset="0"/>
          <a:ea typeface="ＭＳ Ｐゴシック" charset="0"/>
        </a:defRPr>
      </a:lvl7pPr>
      <a:lvl8pPr marL="1371600" algn="l" defTabSz="457200" rtl="0" fontAlgn="base">
        <a:spcBef>
          <a:spcPct val="0"/>
        </a:spcBef>
        <a:spcAft>
          <a:spcPct val="0"/>
        </a:spcAft>
        <a:defRPr sz="4000">
          <a:solidFill>
            <a:schemeClr val="tx1"/>
          </a:solidFill>
          <a:latin typeface="Arial" charset="0"/>
          <a:ea typeface="ＭＳ Ｐゴシック" charset="0"/>
        </a:defRPr>
      </a:lvl8pPr>
      <a:lvl9pPr marL="1828800" algn="l" defTabSz="457200"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44444"/>
        </a:solidFill>
        <a:effectLst/>
      </p:bgPr>
    </p:bg>
    <p:spTree>
      <p:nvGrpSpPr>
        <p:cNvPr id="1" name=""/>
        <p:cNvGrpSpPr/>
        <p:nvPr/>
      </p:nvGrpSpPr>
      <p:grpSpPr>
        <a:xfrm>
          <a:off x="0" y="0"/>
          <a:ext cx="0" cy="0"/>
          <a:chOff x="0" y="0"/>
          <a:chExt cx="0" cy="0"/>
        </a:xfrm>
      </p:grpSpPr>
      <p:sp>
        <p:nvSpPr>
          <p:cNvPr id="10" name="Tijdelijke aanduiding voor dianummer 8"/>
          <p:cNvSpPr>
            <a:spLocks noGrp="1"/>
          </p:cNvSpPr>
          <p:nvPr>
            <p:ph type="sldNum" sz="quarter" idx="4"/>
          </p:nvPr>
        </p:nvSpPr>
        <p:spPr>
          <a:xfrm>
            <a:off x="8604250" y="4767263"/>
            <a:ext cx="328613" cy="274637"/>
          </a:xfrm>
          <a:prstGeom prst="rect">
            <a:avLst/>
          </a:prstGeom>
          <a:noFill/>
          <a:ln>
            <a:noFill/>
          </a:ln>
        </p:spPr>
        <p:txBody>
          <a:bodyPr vert="horz" lIns="0" tIns="0" rIns="0" bIns="0" rtlCol="0" anchor="ctr"/>
          <a:lstStyle>
            <a:lvl1pPr algn="r">
              <a:defRPr sz="1000" baseline="0">
                <a:solidFill>
                  <a:schemeClr val="tx1">
                    <a:tint val="75000"/>
                  </a:schemeClr>
                </a:solidFill>
              </a:defRPr>
            </a:lvl1pPr>
          </a:lstStyle>
          <a:p>
            <a:pPr>
              <a:defRPr/>
            </a:pPr>
            <a:fld id="{F7EC721A-56B0-2C49-94EF-4C5200ED5350}" type="slidenum">
              <a:rPr lang="nl-NL"/>
              <a:pPr>
                <a:defRPr/>
              </a:pPr>
              <a:t>‹nr.›</a:t>
            </a:fld>
            <a:endParaRPr lang="nl-NL"/>
          </a:p>
        </p:txBody>
      </p:sp>
      <p:sp>
        <p:nvSpPr>
          <p:cNvPr id="11" name="Tijdelijke aanduiding voor datum 3"/>
          <p:cNvSpPr>
            <a:spLocks noGrp="1"/>
          </p:cNvSpPr>
          <p:nvPr>
            <p:ph type="dt" sz="half" idx="2"/>
          </p:nvPr>
        </p:nvSpPr>
        <p:spPr>
          <a:xfrm>
            <a:off x="755650" y="4767263"/>
            <a:ext cx="576263"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fld id="{C161901D-8C78-CC4F-9B31-DB2A79A115F5}" type="datetime1">
              <a:rPr lang="nl-NL"/>
              <a:pPr>
                <a:defRPr/>
              </a:pPr>
              <a:t>23-5-2022</a:t>
            </a:fld>
            <a:endParaRPr lang="nl-NL"/>
          </a:p>
        </p:txBody>
      </p:sp>
      <p:sp>
        <p:nvSpPr>
          <p:cNvPr id="12" name="Tijdelijke aanduiding voor voettekst 7"/>
          <p:cNvSpPr>
            <a:spLocks noGrp="1"/>
          </p:cNvSpPr>
          <p:nvPr>
            <p:ph type="ftr" sz="quarter" idx="3"/>
          </p:nvPr>
        </p:nvSpPr>
        <p:spPr>
          <a:xfrm>
            <a:off x="1403350" y="4767263"/>
            <a:ext cx="2736850" cy="274637"/>
          </a:xfrm>
          <a:prstGeom prst="rect">
            <a:avLst/>
          </a:prstGeom>
          <a:noFill/>
          <a:ln>
            <a:noFill/>
          </a:ln>
        </p:spPr>
        <p:txBody>
          <a:bodyPr vert="horz" lIns="0" tIns="0" rIns="0" bIns="0" rtlCol="0" anchor="ctr"/>
          <a:lstStyle>
            <a:lvl1pPr algn="l">
              <a:defRPr sz="1000" baseline="0">
                <a:solidFill>
                  <a:schemeClr val="tx1">
                    <a:tint val="75000"/>
                  </a:schemeClr>
                </a:solidFill>
              </a:defRPr>
            </a:lvl1pPr>
          </a:lstStyle>
          <a:p>
            <a:pPr>
              <a:defRPr/>
            </a:pPr>
            <a:r>
              <a:rPr lang="nl-NL"/>
              <a:t>Titel presentatie (via kop- en voettekst)</a:t>
            </a:r>
          </a:p>
        </p:txBody>
      </p:sp>
      <p:sp>
        <p:nvSpPr>
          <p:cNvPr id="7" name="Rechthoek 6"/>
          <p:cNvSpPr/>
          <p:nvPr/>
        </p:nvSpPr>
        <p:spPr>
          <a:xfrm>
            <a:off x="755650" y="0"/>
            <a:ext cx="7777163"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5126" name="Afbeelding 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394325" y="4840288"/>
            <a:ext cx="311785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Lst>
  <p:hf hdr="0"/>
  <p:txStyles>
    <p:titleStyle>
      <a:lvl1pPr algn="l" defTabSz="457200" rtl="0" eaLnBrk="0" fontAlgn="base" hangingPunct="0">
        <a:spcBef>
          <a:spcPct val="0"/>
        </a:spcBef>
        <a:spcAft>
          <a:spcPct val="0"/>
        </a:spcAft>
        <a:defRPr sz="4000" b="1" kern="1200">
          <a:solidFill>
            <a:srgbClr val="EE7F00"/>
          </a:solidFill>
          <a:latin typeface="Arial"/>
          <a:ea typeface="ＭＳ Ｐゴシック" charset="0"/>
          <a:cs typeface="Arial"/>
        </a:defRPr>
      </a:lvl1pPr>
      <a:lvl2pPr algn="l" defTabSz="457200" rtl="0" eaLnBrk="0" fontAlgn="base" hangingPunct="0">
        <a:spcBef>
          <a:spcPct val="0"/>
        </a:spcBef>
        <a:spcAft>
          <a:spcPct val="0"/>
        </a:spcAft>
        <a:defRPr sz="4000" b="1">
          <a:solidFill>
            <a:srgbClr val="EE7F00"/>
          </a:solidFill>
          <a:latin typeface="Arial" charset="0"/>
          <a:ea typeface="ＭＳ Ｐゴシック" charset="0"/>
        </a:defRPr>
      </a:lvl2pPr>
      <a:lvl3pPr algn="l" defTabSz="457200" rtl="0" eaLnBrk="0" fontAlgn="base" hangingPunct="0">
        <a:spcBef>
          <a:spcPct val="0"/>
        </a:spcBef>
        <a:spcAft>
          <a:spcPct val="0"/>
        </a:spcAft>
        <a:defRPr sz="4000" b="1">
          <a:solidFill>
            <a:srgbClr val="EE7F00"/>
          </a:solidFill>
          <a:latin typeface="Arial" charset="0"/>
          <a:ea typeface="ＭＳ Ｐゴシック" charset="0"/>
        </a:defRPr>
      </a:lvl3pPr>
      <a:lvl4pPr algn="l" defTabSz="457200" rtl="0" eaLnBrk="0" fontAlgn="base" hangingPunct="0">
        <a:spcBef>
          <a:spcPct val="0"/>
        </a:spcBef>
        <a:spcAft>
          <a:spcPct val="0"/>
        </a:spcAft>
        <a:defRPr sz="4000" b="1">
          <a:solidFill>
            <a:srgbClr val="EE7F00"/>
          </a:solidFill>
          <a:latin typeface="Arial" charset="0"/>
          <a:ea typeface="ＭＳ Ｐゴシック" charset="0"/>
        </a:defRPr>
      </a:lvl4pPr>
      <a:lvl5pPr algn="l" defTabSz="457200" rtl="0" eaLnBrk="0" fontAlgn="base" hangingPunct="0">
        <a:spcBef>
          <a:spcPct val="0"/>
        </a:spcBef>
        <a:spcAft>
          <a:spcPct val="0"/>
        </a:spcAft>
        <a:defRPr sz="4000" b="1">
          <a:solidFill>
            <a:srgbClr val="EE7F00"/>
          </a:solidFill>
          <a:latin typeface="Arial" charset="0"/>
          <a:ea typeface="ＭＳ Ｐゴシック" charset="0"/>
        </a:defRPr>
      </a:lvl5pPr>
      <a:lvl6pPr marL="457200" algn="l" defTabSz="457200" rtl="0" fontAlgn="base">
        <a:spcBef>
          <a:spcPct val="0"/>
        </a:spcBef>
        <a:spcAft>
          <a:spcPct val="0"/>
        </a:spcAft>
        <a:defRPr sz="4000">
          <a:solidFill>
            <a:srgbClr val="EE7F00"/>
          </a:solidFill>
          <a:latin typeface="Arial" charset="0"/>
          <a:ea typeface="ＭＳ Ｐゴシック" charset="0"/>
        </a:defRPr>
      </a:lvl6pPr>
      <a:lvl7pPr marL="914400" algn="l" defTabSz="457200" rtl="0" fontAlgn="base">
        <a:spcBef>
          <a:spcPct val="0"/>
        </a:spcBef>
        <a:spcAft>
          <a:spcPct val="0"/>
        </a:spcAft>
        <a:defRPr sz="4000">
          <a:solidFill>
            <a:srgbClr val="EE7F00"/>
          </a:solidFill>
          <a:latin typeface="Arial" charset="0"/>
          <a:ea typeface="ＭＳ Ｐゴシック" charset="0"/>
        </a:defRPr>
      </a:lvl7pPr>
      <a:lvl8pPr marL="1371600" algn="l" defTabSz="457200" rtl="0" fontAlgn="base">
        <a:spcBef>
          <a:spcPct val="0"/>
        </a:spcBef>
        <a:spcAft>
          <a:spcPct val="0"/>
        </a:spcAft>
        <a:defRPr sz="4000">
          <a:solidFill>
            <a:srgbClr val="EE7F00"/>
          </a:solidFill>
          <a:latin typeface="Arial" charset="0"/>
          <a:ea typeface="ＭＳ Ｐゴシック" charset="0"/>
        </a:defRPr>
      </a:lvl8pPr>
      <a:lvl9pPr marL="1828800" algn="l" defTabSz="457200" rtl="0" fontAlgn="base">
        <a:spcBef>
          <a:spcPct val="0"/>
        </a:spcBef>
        <a:spcAft>
          <a:spcPct val="0"/>
        </a:spcAft>
        <a:defRPr sz="4000">
          <a:solidFill>
            <a:srgbClr val="EE7F00"/>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bg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hthoek 7"/>
          <p:cNvSpPr/>
          <p:nvPr/>
        </p:nvSpPr>
        <p:spPr bwMode="auto">
          <a:xfrm rot="16200000">
            <a:off x="-1312862" y="2263774"/>
            <a:ext cx="3225800" cy="615951"/>
          </a:xfrm>
          <a:prstGeom prst="rect">
            <a:avLst/>
          </a:prstGeom>
          <a:solidFill>
            <a:srgbClr val="343434"/>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9" name="Rechthoek 8"/>
          <p:cNvSpPr/>
          <p:nvPr/>
        </p:nvSpPr>
        <p:spPr bwMode="auto">
          <a:xfrm rot="16200000">
            <a:off x="225426" y="433387"/>
            <a:ext cx="4552950" cy="4276725"/>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pic>
        <p:nvPicPr>
          <p:cNvPr id="6148" name="Afbeelding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89563" y="4840288"/>
            <a:ext cx="3127375"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70"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66E1E"/>
        </a:solidFill>
        <a:effectLst/>
      </p:bgPr>
    </p:bg>
    <p:spTree>
      <p:nvGrpSpPr>
        <p:cNvPr id="1" name=""/>
        <p:cNvGrpSpPr/>
        <p:nvPr/>
      </p:nvGrpSpPr>
      <p:grpSpPr>
        <a:xfrm>
          <a:off x="0" y="0"/>
          <a:ext cx="0" cy="0"/>
          <a:chOff x="0" y="0"/>
          <a:chExt cx="0" cy="0"/>
        </a:xfrm>
      </p:grpSpPr>
      <p:grpSp>
        <p:nvGrpSpPr>
          <p:cNvPr id="7170" name="Groeperen 2"/>
          <p:cNvGrpSpPr>
            <a:grpSpLocks/>
          </p:cNvGrpSpPr>
          <p:nvPr/>
        </p:nvGrpSpPr>
        <p:grpSpPr bwMode="auto">
          <a:xfrm>
            <a:off x="1692275" y="0"/>
            <a:ext cx="5903913" cy="3122613"/>
            <a:chOff x="1692275" y="0"/>
            <a:chExt cx="5903913" cy="4162425"/>
          </a:xfrm>
        </p:grpSpPr>
        <p:sp>
          <p:nvSpPr>
            <p:cNvPr id="2" name="Rechthoek 1"/>
            <p:cNvSpPr/>
            <p:nvPr userDrawn="1"/>
          </p:nvSpPr>
          <p:spPr bwMode="auto">
            <a:xfrm>
              <a:off x="2555875" y="0"/>
              <a:ext cx="4132263" cy="56289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4" name="Rechthoek 13"/>
            <p:cNvSpPr/>
            <p:nvPr userDrawn="1"/>
          </p:nvSpPr>
          <p:spPr bwMode="auto">
            <a:xfrm>
              <a:off x="1692275" y="416878"/>
              <a:ext cx="5903913" cy="37455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grpSp>
      <p:pic>
        <p:nvPicPr>
          <p:cNvPr id="7171" name="Afbeelding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53050" y="4840288"/>
            <a:ext cx="3162300" cy="17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7" r:id="rId1"/>
  </p:sldLayoutIdLst>
  <p:hf hdr="0"/>
  <p:txStyles>
    <p:titleStyle>
      <a:lvl1pPr algn="l" defTabSz="457200" rtl="0" eaLnBrk="0" fontAlgn="base" hangingPunct="0">
        <a:spcBef>
          <a:spcPct val="0"/>
        </a:spcBef>
        <a:spcAft>
          <a:spcPct val="0"/>
        </a:spcAft>
        <a:defRPr sz="4000" kern="1200">
          <a:solidFill>
            <a:schemeClr val="tx1"/>
          </a:solidFill>
          <a:latin typeface="Arial"/>
          <a:ea typeface="ＭＳ Ｐゴシック" charset="0"/>
          <a:cs typeface="Arial"/>
        </a:defRPr>
      </a:lvl1pPr>
      <a:lvl2pPr algn="l" defTabSz="457200" rtl="0" eaLnBrk="0" fontAlgn="base" hangingPunct="0">
        <a:spcBef>
          <a:spcPct val="0"/>
        </a:spcBef>
        <a:spcAft>
          <a:spcPct val="0"/>
        </a:spcAft>
        <a:defRPr sz="4000">
          <a:solidFill>
            <a:schemeClr val="tx1"/>
          </a:solidFill>
          <a:latin typeface="Arial" charset="0"/>
          <a:ea typeface="ＭＳ Ｐゴシック" charset="0"/>
        </a:defRPr>
      </a:lvl2pPr>
      <a:lvl3pPr algn="l" defTabSz="457200" rtl="0" eaLnBrk="0" fontAlgn="base" hangingPunct="0">
        <a:spcBef>
          <a:spcPct val="0"/>
        </a:spcBef>
        <a:spcAft>
          <a:spcPct val="0"/>
        </a:spcAft>
        <a:defRPr sz="4000">
          <a:solidFill>
            <a:schemeClr val="tx1"/>
          </a:solidFill>
          <a:latin typeface="Arial" charset="0"/>
          <a:ea typeface="ＭＳ Ｐゴシック" charset="0"/>
        </a:defRPr>
      </a:lvl3pPr>
      <a:lvl4pPr algn="l" defTabSz="457200" rtl="0" eaLnBrk="0" fontAlgn="base" hangingPunct="0">
        <a:spcBef>
          <a:spcPct val="0"/>
        </a:spcBef>
        <a:spcAft>
          <a:spcPct val="0"/>
        </a:spcAft>
        <a:defRPr sz="4000">
          <a:solidFill>
            <a:schemeClr val="tx1"/>
          </a:solidFill>
          <a:latin typeface="Arial" charset="0"/>
          <a:ea typeface="ＭＳ Ｐゴシック" charset="0"/>
        </a:defRPr>
      </a:lvl4pPr>
      <a:lvl5pPr algn="l" defTabSz="457200" rtl="0" eaLnBrk="0" fontAlgn="base" hangingPunct="0">
        <a:spcBef>
          <a:spcPct val="0"/>
        </a:spcBef>
        <a:spcAft>
          <a:spcPct val="0"/>
        </a:spcAft>
        <a:defRPr sz="4000">
          <a:solidFill>
            <a:schemeClr val="tx1"/>
          </a:solidFill>
          <a:latin typeface="Arial" charset="0"/>
          <a:ea typeface="ＭＳ Ｐゴシック" charset="0"/>
        </a:defRPr>
      </a:lvl5pPr>
      <a:lvl6pPr marL="457200" algn="l" defTabSz="457200" rtl="0" fontAlgn="base">
        <a:spcBef>
          <a:spcPct val="0"/>
        </a:spcBef>
        <a:spcAft>
          <a:spcPct val="0"/>
        </a:spcAft>
        <a:defRPr sz="4000">
          <a:solidFill>
            <a:schemeClr val="tx1"/>
          </a:solidFill>
          <a:latin typeface="Arial" charset="0"/>
          <a:ea typeface="ＭＳ Ｐゴシック" charset="0"/>
        </a:defRPr>
      </a:lvl6pPr>
      <a:lvl7pPr marL="914400" algn="l" defTabSz="457200" rtl="0" fontAlgn="base">
        <a:spcBef>
          <a:spcPct val="0"/>
        </a:spcBef>
        <a:spcAft>
          <a:spcPct val="0"/>
        </a:spcAft>
        <a:defRPr sz="4000">
          <a:solidFill>
            <a:schemeClr val="tx1"/>
          </a:solidFill>
          <a:latin typeface="Arial" charset="0"/>
          <a:ea typeface="ＭＳ Ｐゴシック" charset="0"/>
        </a:defRPr>
      </a:lvl7pPr>
      <a:lvl8pPr marL="1371600" algn="l" defTabSz="457200" rtl="0" fontAlgn="base">
        <a:spcBef>
          <a:spcPct val="0"/>
        </a:spcBef>
        <a:spcAft>
          <a:spcPct val="0"/>
        </a:spcAft>
        <a:defRPr sz="4000">
          <a:solidFill>
            <a:schemeClr val="tx1"/>
          </a:solidFill>
          <a:latin typeface="Arial" charset="0"/>
          <a:ea typeface="ＭＳ Ｐゴシック" charset="0"/>
        </a:defRPr>
      </a:lvl8pPr>
      <a:lvl9pPr marL="1828800" algn="l" defTabSz="457200"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1pPr>
      <a:lvl2pPr marL="742950" indent="-28575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3pPr>
      <a:lvl4pPr marL="16002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4pPr>
      <a:lvl5pPr marL="2057400" indent="-228600" algn="l" defTabSz="457200" rtl="0" eaLnBrk="0" fontAlgn="base" hangingPunct="0">
        <a:spcBef>
          <a:spcPct val="20000"/>
        </a:spcBef>
        <a:spcAft>
          <a:spcPct val="0"/>
        </a:spcAft>
        <a:buFont typeface="Arial" charset="0"/>
        <a:buChar char="»"/>
        <a:defRPr sz="3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6.tif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6000" b="-23000"/>
          </a:stretch>
        </a:blipFill>
        <a:effectLst/>
      </p:bgPr>
    </p:bg>
    <p:spTree>
      <p:nvGrpSpPr>
        <p:cNvPr id="1" name=""/>
        <p:cNvGrpSpPr/>
        <p:nvPr/>
      </p:nvGrpSpPr>
      <p:grpSpPr>
        <a:xfrm>
          <a:off x="0" y="0"/>
          <a:ext cx="0" cy="0"/>
          <a:chOff x="0" y="0"/>
          <a:chExt cx="0" cy="0"/>
        </a:xfrm>
      </p:grpSpPr>
      <p:sp>
        <p:nvSpPr>
          <p:cNvPr id="6" name="Titel 1"/>
          <p:cNvSpPr>
            <a:spLocks noGrp="1"/>
          </p:cNvSpPr>
          <p:nvPr>
            <p:ph type="title"/>
          </p:nvPr>
        </p:nvSpPr>
        <p:spPr bwMode="auto">
          <a:xfrm>
            <a:off x="1146175" y="3192065"/>
            <a:ext cx="7561263" cy="4598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nl-NL" altLang="en-US">
                <a:latin typeface="Arial" charset="0"/>
                <a:ea typeface="MS PGothic" charset="-128"/>
                <a:cs typeface="Arial" charset="0"/>
              </a:rPr>
              <a:t>EnTranCe: Centre of Expertise Energy</a:t>
            </a:r>
            <a:br>
              <a:rPr lang="nl-NL" altLang="en-US">
                <a:latin typeface="Arial" charset="0"/>
                <a:ea typeface="MS PGothic" charset="-128"/>
                <a:cs typeface="Arial" charset="0"/>
              </a:rPr>
            </a:br>
            <a:r>
              <a:rPr lang="en-US" altLang="en-US" sz="2800" b="0" baseline="-25000">
                <a:solidFill>
                  <a:srgbClr val="FFFFFF"/>
                </a:solidFill>
                <a:latin typeface="Arial" charset="0"/>
                <a:ea typeface="MS PGothic" charset="-128"/>
                <a:cs typeface="Arial" charset="0"/>
                <a:sym typeface="Arial" charset="0"/>
              </a:rPr>
              <a:t>“If we want </a:t>
            </a:r>
            <a:r>
              <a:rPr lang="en-US" altLang="en-US" sz="2800" b="0" i="1" baseline="-25000">
                <a:solidFill>
                  <a:srgbClr val="FFFFFF"/>
                </a:solidFill>
                <a:latin typeface="Arial" charset="0"/>
                <a:ea typeface="MS PGothic" charset="-128"/>
                <a:cs typeface="Arial" charset="0"/>
                <a:sym typeface="Arial" charset="0"/>
              </a:rPr>
              <a:t>things</a:t>
            </a:r>
            <a:r>
              <a:rPr lang="en-US" altLang="en-US" sz="2800" b="0" baseline="-25000">
                <a:solidFill>
                  <a:srgbClr val="FFFFFF"/>
                </a:solidFill>
                <a:latin typeface="Arial" charset="0"/>
                <a:ea typeface="MS PGothic" charset="-128"/>
                <a:cs typeface="Arial" charset="0"/>
                <a:sym typeface="Arial" charset="0"/>
              </a:rPr>
              <a:t> to </a:t>
            </a:r>
            <a:r>
              <a:rPr lang="en-US" altLang="en-US" sz="2800" b="0" i="1" baseline="-25000">
                <a:solidFill>
                  <a:srgbClr val="FFFFFF"/>
                </a:solidFill>
                <a:latin typeface="Arial" charset="0"/>
                <a:ea typeface="MS PGothic" charset="-128"/>
                <a:cs typeface="Arial" charset="0"/>
                <a:sym typeface="Arial" charset="0"/>
              </a:rPr>
              <a:t>stay</a:t>
            </a:r>
            <a:r>
              <a:rPr lang="en-US" altLang="en-US" sz="2800" b="0" baseline="-25000">
                <a:solidFill>
                  <a:srgbClr val="FFFFFF"/>
                </a:solidFill>
                <a:latin typeface="Arial" charset="0"/>
                <a:ea typeface="MS PGothic" charset="-128"/>
                <a:cs typeface="Arial" charset="0"/>
                <a:sym typeface="Arial" charset="0"/>
              </a:rPr>
              <a:t> as they are, </a:t>
            </a:r>
            <a:r>
              <a:rPr lang="en-US" altLang="en-US" sz="2800" b="0" i="1" baseline="-25000">
                <a:solidFill>
                  <a:srgbClr val="FFFFFF"/>
                </a:solidFill>
                <a:latin typeface="Arial" charset="0"/>
                <a:ea typeface="MS PGothic" charset="-128"/>
                <a:cs typeface="Arial" charset="0"/>
                <a:sym typeface="Arial" charset="0"/>
              </a:rPr>
              <a:t>things</a:t>
            </a:r>
            <a:r>
              <a:rPr lang="en-US" altLang="en-US" sz="2800" b="0" baseline="-25000">
                <a:solidFill>
                  <a:srgbClr val="FFFFFF"/>
                </a:solidFill>
                <a:latin typeface="Arial" charset="0"/>
                <a:ea typeface="MS PGothic" charset="-128"/>
                <a:cs typeface="Arial" charset="0"/>
                <a:sym typeface="Arial" charset="0"/>
              </a:rPr>
              <a:t> will </a:t>
            </a:r>
            <a:r>
              <a:rPr lang="en-US" altLang="en-US" sz="2800" b="0" i="1" baseline="-25000">
                <a:solidFill>
                  <a:srgbClr val="FFFFFF"/>
                </a:solidFill>
                <a:latin typeface="Arial" charset="0"/>
                <a:ea typeface="MS PGothic" charset="-128"/>
                <a:cs typeface="Arial" charset="0"/>
                <a:sym typeface="Arial" charset="0"/>
              </a:rPr>
              <a:t>have to change</a:t>
            </a:r>
            <a:r>
              <a:rPr lang="en-US" altLang="en-US" sz="2800" b="0" baseline="-25000">
                <a:solidFill>
                  <a:srgbClr val="FFFFFF"/>
                </a:solidFill>
                <a:latin typeface="Arial" charset="0"/>
                <a:ea typeface="MS PGothic" charset="-128"/>
                <a:cs typeface="Arial" charset="0"/>
                <a:sym typeface="Arial" charset="0"/>
              </a:rPr>
              <a:t>.”</a:t>
            </a:r>
            <a:endParaRPr lang="nl-NL" altLang="en-US" sz="2800">
              <a:latin typeface="Arial" charset="0"/>
              <a:ea typeface="MS PGothic" charset="-128"/>
              <a:cs typeface="Arial" charset="0"/>
            </a:endParaRPr>
          </a:p>
        </p:txBody>
      </p:sp>
      <p:sp>
        <p:nvSpPr>
          <p:cNvPr id="7" name="Tijdelijke aanduiding voor tekst 2"/>
          <p:cNvSpPr>
            <a:spLocks noGrp="1"/>
          </p:cNvSpPr>
          <p:nvPr>
            <p:ph type="body" sz="quarter" idx="13"/>
          </p:nvPr>
        </p:nvSpPr>
        <p:spPr bwMode="auto">
          <a:xfrm>
            <a:off x="1146175" y="3856286"/>
            <a:ext cx="7561263" cy="25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nl-NL" altLang="en-US" dirty="0">
                <a:latin typeface="Arial" charset="0"/>
                <a:ea typeface="MS PGothic" charset="-128"/>
                <a:cs typeface="Arial" charset="0"/>
              </a:rPr>
              <a:t>Tjerk Jansma</a:t>
            </a:r>
          </a:p>
          <a:p>
            <a:r>
              <a:rPr lang="nl-NL" altLang="en-US" sz="1400" i="1" dirty="0">
                <a:latin typeface="Arial" panose="020B0604020202020204" pitchFamily="34" charset="0"/>
                <a:cs typeface="Arial" panose="020B0604020202020204" pitchFamily="34" charset="0"/>
              </a:rPr>
              <a:t>Plantmanager proeftuin EnTranCe ; projectmanager</a:t>
            </a:r>
          </a:p>
          <a:p>
            <a:endParaRPr lang="nl-NL" altLang="en-US" sz="1400" i="1" dirty="0">
              <a:latin typeface="Arial" charset="0"/>
              <a:ea typeface="MS PGothic" charset="-128"/>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592" y="2855586"/>
            <a:ext cx="3269562" cy="1841032"/>
          </a:xfrm>
          <a:prstGeom prst="rect">
            <a:avLst/>
          </a:prstGeom>
        </p:spPr>
      </p:pic>
      <p:sp>
        <p:nvSpPr>
          <p:cNvPr id="2" name="Title 1"/>
          <p:cNvSpPr>
            <a:spLocks noGrp="1"/>
          </p:cNvSpPr>
          <p:nvPr>
            <p:ph type="title"/>
          </p:nvPr>
        </p:nvSpPr>
        <p:spPr>
          <a:xfrm>
            <a:off x="827584" y="411510"/>
            <a:ext cx="6257940" cy="504056"/>
          </a:xfrm>
        </p:spPr>
        <p:txBody>
          <a:bodyPr/>
          <a:lstStyle/>
          <a:p>
            <a:pPr>
              <a:defRPr/>
            </a:pPr>
            <a:r>
              <a:rPr lang="en-US" b="1">
                <a:solidFill>
                  <a:srgbClr val="EE7F00"/>
                </a:solidFill>
                <a:latin typeface="HelveticaNeueLT Std" panose="020B0604020202020204" pitchFamily="34" charset="0"/>
              </a:rPr>
              <a:t>4. Society </a:t>
            </a:r>
          </a:p>
        </p:txBody>
      </p:sp>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dirty="0"/>
              <a:t>27</a:t>
            </a:r>
          </a:p>
        </p:txBody>
      </p:sp>
      <p:sp>
        <p:nvSpPr>
          <p:cNvPr id="11" name="TextBox 10"/>
          <p:cNvSpPr txBox="1"/>
          <p:nvPr/>
        </p:nvSpPr>
        <p:spPr>
          <a:xfrm>
            <a:off x="827584" y="1176303"/>
            <a:ext cx="6736850" cy="1323439"/>
          </a:xfrm>
          <a:prstGeom prst="rect">
            <a:avLst/>
          </a:prstGeom>
          <a:noFill/>
        </p:spPr>
        <p:txBody>
          <a:bodyPr wrap="square" rtlCol="0">
            <a:spAutoFit/>
          </a:bodyPr>
          <a:lstStyle/>
          <a:p>
            <a:pPr marL="285750" indent="-285750">
              <a:buFont typeface="Arial" panose="020B0604020202020204" pitchFamily="34" charset="0"/>
              <a:buChar char="•"/>
            </a:pPr>
            <a:r>
              <a:rPr lang="en-US" sz="2000" baseline="0">
                <a:latin typeface="HelveticaNeueLT Std" panose="020B0604020202020204" pitchFamily="34" charset="0"/>
              </a:rPr>
              <a:t>Knowledge &amp; Support</a:t>
            </a:r>
          </a:p>
          <a:p>
            <a:pPr marL="285750" indent="-285750">
              <a:buFont typeface="Arial" panose="020B0604020202020204" pitchFamily="34" charset="0"/>
              <a:buChar char="•"/>
            </a:pPr>
            <a:r>
              <a:rPr lang="en-US" sz="2000" baseline="0">
                <a:latin typeface="HelveticaNeueLT Std" panose="020B0604020202020204" pitchFamily="34" charset="0"/>
              </a:rPr>
              <a:t>Liberalization &amp; Decentralization of the Energy Market</a:t>
            </a:r>
          </a:p>
          <a:p>
            <a:pPr marL="285750" indent="-285750">
              <a:buFont typeface="Arial" panose="020B0604020202020204" pitchFamily="34" charset="0"/>
              <a:buChar char="•"/>
            </a:pPr>
            <a:r>
              <a:rPr lang="en-US" sz="2000" baseline="0">
                <a:latin typeface="HelveticaNeueLT Std" panose="020B0604020202020204" pitchFamily="34" charset="0"/>
              </a:rPr>
              <a:t>People in Power</a:t>
            </a:r>
          </a:p>
          <a:p>
            <a:pPr marL="285750" indent="-285750">
              <a:buFont typeface="Arial" panose="020B0604020202020204" pitchFamily="34" charset="0"/>
              <a:buChar char="•"/>
            </a:pPr>
            <a:r>
              <a:rPr lang="en-US" sz="2000" baseline="0">
                <a:latin typeface="HelveticaNeueLT Std" panose="020B0604020202020204" pitchFamily="34" charset="0"/>
              </a:rPr>
              <a:t>Public events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72118" y="2855586"/>
            <a:ext cx="2454709" cy="184103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13364" y="2855586"/>
            <a:ext cx="1230636" cy="184103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9431" y="2855586"/>
            <a:ext cx="2761549" cy="1841032"/>
          </a:xfrm>
          <a:prstGeom prst="rect">
            <a:avLst/>
          </a:prstGeom>
        </p:spPr>
      </p:pic>
    </p:spTree>
    <p:extLst>
      <p:ext uri="{BB962C8B-B14F-4D97-AF65-F5344CB8AC3E}">
        <p14:creationId xmlns:p14="http://schemas.microsoft.com/office/powerpoint/2010/main" val="2839105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AC91FF-557F-4396-1F19-A01407C14179}"/>
              </a:ext>
            </a:extLst>
          </p:cNvPr>
          <p:cNvSpPr>
            <a:spLocks noGrp="1"/>
          </p:cNvSpPr>
          <p:nvPr>
            <p:ph type="title"/>
          </p:nvPr>
        </p:nvSpPr>
        <p:spPr>
          <a:xfrm>
            <a:off x="2346310" y="321593"/>
            <a:ext cx="6257940" cy="857250"/>
          </a:xfrm>
        </p:spPr>
        <p:txBody>
          <a:bodyPr/>
          <a:lstStyle/>
          <a:p>
            <a:r>
              <a:rPr lang="nl-NL" dirty="0"/>
              <a:t>Netcongestie; zeer actueel</a:t>
            </a:r>
          </a:p>
        </p:txBody>
      </p:sp>
      <p:pic>
        <p:nvPicPr>
          <p:cNvPr id="8" name="Tijdelijke aanduiding voor inhoud 7" descr="Afbeelding met tekst, krant&#10;&#10;Automatisch gegenereerde beschrijving">
            <a:extLst>
              <a:ext uri="{FF2B5EF4-FFF2-40B4-BE49-F238E27FC236}">
                <a16:creationId xmlns:a16="http://schemas.microsoft.com/office/drawing/2014/main" id="{0B1E23EA-2B5C-51B1-2F74-576DE89F824B}"/>
              </a:ext>
            </a:extLst>
          </p:cNvPr>
          <p:cNvPicPr>
            <a:picLocks noGrp="1" noChangeAspect="1"/>
          </p:cNvPicPr>
          <p:nvPr>
            <p:ph idx="1"/>
          </p:nvPr>
        </p:nvPicPr>
        <p:blipFill>
          <a:blip r:embed="rId3"/>
          <a:stretch>
            <a:fillRect/>
          </a:stretch>
        </p:blipFill>
        <p:spPr>
          <a:xfrm rot="20879343">
            <a:off x="110551" y="1236006"/>
            <a:ext cx="3992033" cy="2994025"/>
          </a:xfrm>
        </p:spPr>
      </p:pic>
      <p:sp>
        <p:nvSpPr>
          <p:cNvPr id="4" name="Tijdelijke aanduiding voor datum 3">
            <a:extLst>
              <a:ext uri="{FF2B5EF4-FFF2-40B4-BE49-F238E27FC236}">
                <a16:creationId xmlns:a16="http://schemas.microsoft.com/office/drawing/2014/main" id="{69A821DD-81D5-047B-D82F-A01BCC41F5F3}"/>
              </a:ext>
            </a:extLst>
          </p:cNvPr>
          <p:cNvSpPr>
            <a:spLocks noGrp="1"/>
          </p:cNvSpPr>
          <p:nvPr>
            <p:ph type="dt" sz="half" idx="10"/>
          </p:nvPr>
        </p:nvSpPr>
        <p:spPr/>
        <p:txBody>
          <a:bodyPr/>
          <a:lstStyle/>
          <a:p>
            <a:pPr>
              <a:defRPr/>
            </a:pPr>
            <a:fld id="{B32E7D80-E419-7143-9127-D5FD177E44B9}" type="datetime1">
              <a:rPr lang="en-US" altLang="en-US" smtClean="0"/>
              <a:pPr>
                <a:defRPr/>
              </a:pPr>
              <a:t>5/23/2022</a:t>
            </a:fld>
            <a:endParaRPr lang="nl-NL" altLang="en-US"/>
          </a:p>
        </p:txBody>
      </p:sp>
      <p:sp>
        <p:nvSpPr>
          <p:cNvPr id="5" name="Tijdelijke aanduiding voor voettekst 4">
            <a:extLst>
              <a:ext uri="{FF2B5EF4-FFF2-40B4-BE49-F238E27FC236}">
                <a16:creationId xmlns:a16="http://schemas.microsoft.com/office/drawing/2014/main" id="{17ABE4F8-582D-0E1D-078D-75849A059692}"/>
              </a:ext>
            </a:extLst>
          </p:cNvPr>
          <p:cNvSpPr>
            <a:spLocks noGrp="1"/>
          </p:cNvSpPr>
          <p:nvPr>
            <p:ph type="ftr" sz="quarter" idx="11"/>
          </p:nvPr>
        </p:nvSpPr>
        <p:spPr/>
        <p:txBody>
          <a:bodyPr/>
          <a:lstStyle/>
          <a:p>
            <a:pPr>
              <a:defRPr/>
            </a:pPr>
            <a:r>
              <a:rPr lang="nl-NL"/>
              <a:t>Centre of Expertise Energy</a:t>
            </a:r>
          </a:p>
        </p:txBody>
      </p:sp>
      <p:sp>
        <p:nvSpPr>
          <p:cNvPr id="6" name="Tijdelijke aanduiding voor dianummer 5">
            <a:extLst>
              <a:ext uri="{FF2B5EF4-FFF2-40B4-BE49-F238E27FC236}">
                <a16:creationId xmlns:a16="http://schemas.microsoft.com/office/drawing/2014/main" id="{49F66051-B407-C2DD-47FD-8CB0EC6BF334}"/>
              </a:ext>
            </a:extLst>
          </p:cNvPr>
          <p:cNvSpPr>
            <a:spLocks noGrp="1"/>
          </p:cNvSpPr>
          <p:nvPr>
            <p:ph type="sldNum" sz="quarter" idx="12"/>
          </p:nvPr>
        </p:nvSpPr>
        <p:spPr/>
        <p:txBody>
          <a:bodyPr/>
          <a:lstStyle/>
          <a:p>
            <a:pPr>
              <a:defRPr/>
            </a:pPr>
            <a:endParaRPr lang="nl-NL" altLang="nl-NL"/>
          </a:p>
        </p:txBody>
      </p:sp>
      <p:pic>
        <p:nvPicPr>
          <p:cNvPr id="10" name="Afbeelding 9" descr="Afbeelding met tekst, krant&#10;&#10;Automatisch gegenereerde beschrijving">
            <a:extLst>
              <a:ext uri="{FF2B5EF4-FFF2-40B4-BE49-F238E27FC236}">
                <a16:creationId xmlns:a16="http://schemas.microsoft.com/office/drawing/2014/main" id="{4834E543-19CB-8213-8AC3-A0CD8BA4BD90}"/>
              </a:ext>
            </a:extLst>
          </p:cNvPr>
          <p:cNvPicPr>
            <a:picLocks noChangeAspect="1"/>
          </p:cNvPicPr>
          <p:nvPr/>
        </p:nvPicPr>
        <p:blipFill>
          <a:blip r:embed="rId4"/>
          <a:stretch>
            <a:fillRect/>
          </a:stretch>
        </p:blipFill>
        <p:spPr>
          <a:xfrm rot="922949">
            <a:off x="5202407" y="1373531"/>
            <a:ext cx="4363545" cy="3272659"/>
          </a:xfrm>
          <a:prstGeom prst="rect">
            <a:avLst/>
          </a:prstGeom>
        </p:spPr>
      </p:pic>
      <p:pic>
        <p:nvPicPr>
          <p:cNvPr id="12" name="Afbeelding 11" descr="Afbeelding met tekst&#10;&#10;Automatisch gegenereerde beschrijving">
            <a:extLst>
              <a:ext uri="{FF2B5EF4-FFF2-40B4-BE49-F238E27FC236}">
                <a16:creationId xmlns:a16="http://schemas.microsoft.com/office/drawing/2014/main" id="{537E71A3-57BF-AF9F-AB0F-B98243850922}"/>
              </a:ext>
            </a:extLst>
          </p:cNvPr>
          <p:cNvPicPr>
            <a:picLocks noChangeAspect="1"/>
          </p:cNvPicPr>
          <p:nvPr/>
        </p:nvPicPr>
        <p:blipFill>
          <a:blip r:embed="rId5"/>
          <a:stretch>
            <a:fillRect/>
          </a:stretch>
        </p:blipFill>
        <p:spPr>
          <a:xfrm>
            <a:off x="2771775" y="853410"/>
            <a:ext cx="3197278" cy="1969376"/>
          </a:xfrm>
          <a:prstGeom prst="rect">
            <a:avLst/>
          </a:prstGeom>
        </p:spPr>
      </p:pic>
    </p:spTree>
    <p:extLst>
      <p:ext uri="{BB962C8B-B14F-4D97-AF65-F5344CB8AC3E}">
        <p14:creationId xmlns:p14="http://schemas.microsoft.com/office/powerpoint/2010/main" val="283839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20310C-F90A-B27A-0C51-24D4A29AC20B}"/>
              </a:ext>
            </a:extLst>
          </p:cNvPr>
          <p:cNvSpPr>
            <a:spLocks noGrp="1"/>
          </p:cNvSpPr>
          <p:nvPr>
            <p:ph type="title"/>
          </p:nvPr>
        </p:nvSpPr>
        <p:spPr>
          <a:xfrm>
            <a:off x="1697419" y="311042"/>
            <a:ext cx="6815959" cy="857250"/>
          </a:xfrm>
        </p:spPr>
        <p:txBody>
          <a:bodyPr/>
          <a:lstStyle/>
          <a:p>
            <a:r>
              <a:rPr lang="nl-NL" dirty="0"/>
              <a:t>Toenemende prioriteit t.a.v. energietransitie</a:t>
            </a:r>
          </a:p>
        </p:txBody>
      </p:sp>
      <p:sp>
        <p:nvSpPr>
          <p:cNvPr id="3" name="Tijdelijke aanduiding voor inhoud 2">
            <a:extLst>
              <a:ext uri="{FF2B5EF4-FFF2-40B4-BE49-F238E27FC236}">
                <a16:creationId xmlns:a16="http://schemas.microsoft.com/office/drawing/2014/main" id="{60F5C6B0-54D5-A995-E786-F7421EE76B14}"/>
              </a:ext>
            </a:extLst>
          </p:cNvPr>
          <p:cNvSpPr>
            <a:spLocks noGrp="1"/>
          </p:cNvSpPr>
          <p:nvPr>
            <p:ph idx="1"/>
          </p:nvPr>
        </p:nvSpPr>
        <p:spPr>
          <a:xfrm>
            <a:off x="630622" y="840828"/>
            <a:ext cx="8513378" cy="3563005"/>
          </a:xfrm>
        </p:spPr>
        <p:txBody>
          <a:bodyPr/>
          <a:lstStyle/>
          <a:p>
            <a:r>
              <a:rPr lang="nl-NL" sz="1600" dirty="0"/>
              <a:t>Milieu : Reductie CO</a:t>
            </a:r>
            <a:r>
              <a:rPr lang="nl-NL" sz="1600" baseline="-25000" dirty="0"/>
              <a:t>2  </a:t>
            </a:r>
            <a:r>
              <a:rPr lang="nl-NL" sz="1600" dirty="0"/>
              <a:t>; minder NO</a:t>
            </a:r>
            <a:r>
              <a:rPr lang="nl-NL" sz="1600" baseline="-25000" dirty="0"/>
              <a:t>x  </a:t>
            </a:r>
          </a:p>
          <a:p>
            <a:r>
              <a:rPr lang="nl-NL" sz="1600" dirty="0"/>
              <a:t>Eindige voorraad fossiele brandstoffen. </a:t>
            </a:r>
          </a:p>
          <a:p>
            <a:r>
              <a:rPr lang="nl-NL" sz="1600" dirty="0"/>
              <a:t>Focus op hernieuwbare energiesoorten. Groengas, Wind, Zon (getijden, geothermie..)</a:t>
            </a:r>
          </a:p>
          <a:p>
            <a:r>
              <a:rPr lang="nl-NL" sz="1600" dirty="0"/>
              <a:t>Centraal </a:t>
            </a:r>
            <a:r>
              <a:rPr lang="nl-NL" sz="1600" dirty="0">
                <a:sym typeface="Wingdings" pitchFamily="2" charset="2"/>
              </a:rPr>
              <a:t></a:t>
            </a:r>
            <a:r>
              <a:rPr lang="nl-NL" sz="1600" dirty="0"/>
              <a:t> decentrale energie opwekking</a:t>
            </a:r>
          </a:p>
          <a:p>
            <a:pPr lvl="1"/>
            <a:r>
              <a:rPr lang="nl-NL" sz="1200" dirty="0"/>
              <a:t>Leverzekerheid; Netkwaliteit, Het voldoen aan standaarden; Kennis(dragers)</a:t>
            </a:r>
          </a:p>
          <a:p>
            <a:pPr lvl="1"/>
            <a:r>
              <a:rPr lang="nl-NL" sz="1200" dirty="0"/>
              <a:t>Centraal en strak georganiseerd;  </a:t>
            </a:r>
            <a:r>
              <a:rPr lang="nl-NL" sz="1200" dirty="0" err="1"/>
              <a:t>Grid</a:t>
            </a:r>
            <a:r>
              <a:rPr lang="nl-NL" sz="1200" dirty="0"/>
              <a:t> : de meest complexe machine van de vorige eeuw</a:t>
            </a:r>
            <a:br>
              <a:rPr lang="nl-NL" sz="1200" dirty="0"/>
            </a:br>
            <a:endParaRPr lang="nl-NL" sz="1200" dirty="0"/>
          </a:p>
          <a:p>
            <a:r>
              <a:rPr lang="nl-NL" sz="1600" dirty="0"/>
              <a:t>Realisatie van meer PV (NL voorop in Europa) en Wind op Zee sterk toenemend.</a:t>
            </a:r>
          </a:p>
          <a:p>
            <a:r>
              <a:rPr lang="nl-NL" sz="1600" dirty="0"/>
              <a:t>Roep : versnelde elektrificatie door sterke reductie gebruik van (Gronings) aardgas</a:t>
            </a:r>
          </a:p>
          <a:p>
            <a:r>
              <a:rPr lang="nl-NL" sz="1600" dirty="0"/>
              <a:t>Meer druk : versneld stoppen met import v gas uit Rusland</a:t>
            </a:r>
          </a:p>
          <a:p>
            <a:r>
              <a:rPr lang="nl-NL" sz="1600" dirty="0"/>
              <a:t>Mismatch tussen opwek van duurzame energy; gebruik van energie : opslag ?</a:t>
            </a:r>
          </a:p>
          <a:p>
            <a:r>
              <a:rPr lang="nl-NL" sz="1600" dirty="0"/>
              <a:t>Transport issue : Hoe duurzame energie (wind) van zee naar achterland te vervoeren ?</a:t>
            </a:r>
          </a:p>
        </p:txBody>
      </p:sp>
      <p:sp>
        <p:nvSpPr>
          <p:cNvPr id="4" name="Tijdelijke aanduiding voor datum 3">
            <a:extLst>
              <a:ext uri="{FF2B5EF4-FFF2-40B4-BE49-F238E27FC236}">
                <a16:creationId xmlns:a16="http://schemas.microsoft.com/office/drawing/2014/main" id="{416A0A64-90A2-0E8D-A300-D6E22A11FE2C}"/>
              </a:ext>
            </a:extLst>
          </p:cNvPr>
          <p:cNvSpPr>
            <a:spLocks noGrp="1"/>
          </p:cNvSpPr>
          <p:nvPr>
            <p:ph type="dt" sz="half" idx="10"/>
          </p:nvPr>
        </p:nvSpPr>
        <p:spPr/>
        <p:txBody>
          <a:bodyPr/>
          <a:lstStyle/>
          <a:p>
            <a:pPr>
              <a:defRPr/>
            </a:pPr>
            <a:fld id="{B32E7D80-E419-7143-9127-D5FD177E44B9}" type="datetime1">
              <a:rPr lang="en-US" altLang="en-US" smtClean="0"/>
              <a:pPr>
                <a:defRPr/>
              </a:pPr>
              <a:t>5/23/2022</a:t>
            </a:fld>
            <a:endParaRPr lang="nl-NL" altLang="en-US"/>
          </a:p>
        </p:txBody>
      </p:sp>
      <p:sp>
        <p:nvSpPr>
          <p:cNvPr id="5" name="Tijdelijke aanduiding voor voettekst 4">
            <a:extLst>
              <a:ext uri="{FF2B5EF4-FFF2-40B4-BE49-F238E27FC236}">
                <a16:creationId xmlns:a16="http://schemas.microsoft.com/office/drawing/2014/main" id="{B961A700-FD3C-2479-2390-232B790D300B}"/>
              </a:ext>
            </a:extLst>
          </p:cNvPr>
          <p:cNvSpPr>
            <a:spLocks noGrp="1"/>
          </p:cNvSpPr>
          <p:nvPr>
            <p:ph type="ftr" sz="quarter" idx="11"/>
          </p:nvPr>
        </p:nvSpPr>
        <p:spPr/>
        <p:txBody>
          <a:bodyPr/>
          <a:lstStyle/>
          <a:p>
            <a:pPr>
              <a:defRPr/>
            </a:pPr>
            <a:r>
              <a:rPr lang="nl-NL"/>
              <a:t>Centre of Expertise Energy</a:t>
            </a:r>
          </a:p>
        </p:txBody>
      </p:sp>
      <p:sp>
        <p:nvSpPr>
          <p:cNvPr id="6" name="Tijdelijke aanduiding voor dianummer 5">
            <a:extLst>
              <a:ext uri="{FF2B5EF4-FFF2-40B4-BE49-F238E27FC236}">
                <a16:creationId xmlns:a16="http://schemas.microsoft.com/office/drawing/2014/main" id="{B17D72C9-728F-246C-1E00-547C8889C5C2}"/>
              </a:ext>
            </a:extLst>
          </p:cNvPr>
          <p:cNvSpPr>
            <a:spLocks noGrp="1"/>
          </p:cNvSpPr>
          <p:nvPr>
            <p:ph type="sldNum" sz="quarter" idx="12"/>
          </p:nvPr>
        </p:nvSpPr>
        <p:spPr/>
        <p:txBody>
          <a:bodyPr/>
          <a:lstStyle/>
          <a:p>
            <a:pPr>
              <a:defRPr/>
            </a:pPr>
            <a:endParaRPr lang="nl-NL" altLang="nl-NL"/>
          </a:p>
        </p:txBody>
      </p:sp>
    </p:spTree>
    <p:extLst>
      <p:ext uri="{BB962C8B-B14F-4D97-AF65-F5344CB8AC3E}">
        <p14:creationId xmlns:p14="http://schemas.microsoft.com/office/powerpoint/2010/main" val="1648858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04B53-1006-A48A-3FDD-5CA66A146EF4}"/>
              </a:ext>
            </a:extLst>
          </p:cNvPr>
          <p:cNvSpPr>
            <a:spLocks noGrp="1"/>
          </p:cNvSpPr>
          <p:nvPr>
            <p:ph type="title"/>
          </p:nvPr>
        </p:nvSpPr>
        <p:spPr/>
        <p:txBody>
          <a:bodyPr/>
          <a:lstStyle/>
          <a:p>
            <a:r>
              <a:rPr lang="nl-NL" dirty="0"/>
              <a:t>Netcongestie</a:t>
            </a:r>
          </a:p>
        </p:txBody>
      </p:sp>
      <p:sp>
        <p:nvSpPr>
          <p:cNvPr id="3" name="Tijdelijke aanduiding voor inhoud 2">
            <a:extLst>
              <a:ext uri="{FF2B5EF4-FFF2-40B4-BE49-F238E27FC236}">
                <a16:creationId xmlns:a16="http://schemas.microsoft.com/office/drawing/2014/main" id="{B363B53F-6D89-B7AB-E2F2-2076C68F9216}"/>
              </a:ext>
            </a:extLst>
          </p:cNvPr>
          <p:cNvSpPr>
            <a:spLocks noGrp="1"/>
          </p:cNvSpPr>
          <p:nvPr>
            <p:ph idx="1"/>
          </p:nvPr>
        </p:nvSpPr>
        <p:spPr>
          <a:xfrm>
            <a:off x="827583" y="1063229"/>
            <a:ext cx="8105279" cy="3335151"/>
          </a:xfrm>
        </p:spPr>
        <p:txBody>
          <a:bodyPr/>
          <a:lstStyle/>
          <a:p>
            <a:r>
              <a:rPr lang="nl-NL" sz="1600" dirty="0"/>
              <a:t>Doorbouwen aan duurzame energie bronnen; betere mix ?</a:t>
            </a:r>
          </a:p>
          <a:p>
            <a:pPr lvl="1"/>
            <a:r>
              <a:rPr lang="nl-NL" sz="1600" dirty="0"/>
              <a:t>Meer groengas; business case wordt weer positiever.</a:t>
            </a:r>
            <a:br>
              <a:rPr lang="nl-NL" sz="1600" dirty="0"/>
            </a:br>
            <a:endParaRPr lang="nl-NL" sz="1600" dirty="0"/>
          </a:p>
          <a:p>
            <a:r>
              <a:rPr lang="nl-NL" sz="1600" dirty="0"/>
              <a:t>Verschuiven van ons gebruik naar het opwekmoment van groene energie</a:t>
            </a:r>
          </a:p>
          <a:p>
            <a:r>
              <a:rPr lang="nl-NL" sz="1600" dirty="0" err="1"/>
              <a:t>Terugleververgoeding</a:t>
            </a:r>
            <a:r>
              <a:rPr lang="nl-NL" sz="1600" dirty="0"/>
              <a:t> / saldering bouwt af (2023 – 2031); </a:t>
            </a:r>
            <a:r>
              <a:rPr lang="nl-NL" sz="1600" dirty="0" err="1"/>
              <a:t>triggert</a:t>
            </a:r>
            <a:r>
              <a:rPr lang="nl-NL" sz="1600" dirty="0"/>
              <a:t> opslag</a:t>
            </a:r>
          </a:p>
          <a:p>
            <a:r>
              <a:rPr lang="nl-NL" sz="1600" dirty="0"/>
              <a:t>Lokale opslag bevorderen : privé batterijen; buurtbatterijen </a:t>
            </a:r>
          </a:p>
          <a:p>
            <a:r>
              <a:rPr lang="nl-NL" sz="1600" dirty="0"/>
              <a:t>Slimme uitwisseling van energiesoorten bij industriegebieden: </a:t>
            </a:r>
            <a:r>
              <a:rPr lang="nl-NL" sz="1600" dirty="0" err="1"/>
              <a:t>multi</a:t>
            </a:r>
            <a:r>
              <a:rPr lang="nl-NL" sz="1600" dirty="0"/>
              <a:t> commodity </a:t>
            </a:r>
          </a:p>
          <a:p>
            <a:r>
              <a:rPr lang="nl-NL" sz="1600" dirty="0"/>
              <a:t>Opslag van duurzame energie </a:t>
            </a:r>
          </a:p>
          <a:p>
            <a:pPr lvl="1"/>
            <a:r>
              <a:rPr lang="nl-NL" sz="1600" dirty="0"/>
              <a:t>Water op zekere hoogte; (</a:t>
            </a:r>
            <a:r>
              <a:rPr lang="nl-NL" sz="1600" dirty="0" err="1"/>
              <a:t>Lievense</a:t>
            </a:r>
            <a:r>
              <a:rPr lang="nl-NL" sz="1600" dirty="0"/>
              <a:t>; witte steenkool)</a:t>
            </a:r>
          </a:p>
          <a:p>
            <a:pPr lvl="1"/>
            <a:r>
              <a:rPr lang="nl-NL" sz="1600" dirty="0"/>
              <a:t>compressie van lucht; </a:t>
            </a:r>
          </a:p>
          <a:p>
            <a:pPr lvl="1"/>
            <a:r>
              <a:rPr lang="nl-NL" sz="1600" dirty="0"/>
              <a:t>waterstofopslag in diverse vormen; niet eenvoudig</a:t>
            </a:r>
          </a:p>
          <a:p>
            <a:endParaRPr lang="nl-NL" sz="1600" dirty="0"/>
          </a:p>
        </p:txBody>
      </p:sp>
      <p:sp>
        <p:nvSpPr>
          <p:cNvPr id="4" name="Tijdelijke aanduiding voor datum 3">
            <a:extLst>
              <a:ext uri="{FF2B5EF4-FFF2-40B4-BE49-F238E27FC236}">
                <a16:creationId xmlns:a16="http://schemas.microsoft.com/office/drawing/2014/main" id="{209D55A3-9A9A-13D3-91FE-8C2BF13E5A5C}"/>
              </a:ext>
            </a:extLst>
          </p:cNvPr>
          <p:cNvSpPr>
            <a:spLocks noGrp="1"/>
          </p:cNvSpPr>
          <p:nvPr>
            <p:ph type="dt" sz="half" idx="10"/>
          </p:nvPr>
        </p:nvSpPr>
        <p:spPr/>
        <p:txBody>
          <a:bodyPr/>
          <a:lstStyle/>
          <a:p>
            <a:pPr>
              <a:defRPr/>
            </a:pPr>
            <a:fld id="{B32E7D80-E419-7143-9127-D5FD177E44B9}" type="datetime1">
              <a:rPr lang="en-US" altLang="en-US" smtClean="0"/>
              <a:pPr>
                <a:defRPr/>
              </a:pPr>
              <a:t>5/23/2022</a:t>
            </a:fld>
            <a:endParaRPr lang="nl-NL" altLang="en-US"/>
          </a:p>
        </p:txBody>
      </p:sp>
      <p:sp>
        <p:nvSpPr>
          <p:cNvPr id="5" name="Tijdelijke aanduiding voor voettekst 4">
            <a:extLst>
              <a:ext uri="{FF2B5EF4-FFF2-40B4-BE49-F238E27FC236}">
                <a16:creationId xmlns:a16="http://schemas.microsoft.com/office/drawing/2014/main" id="{6F2564B9-DC34-D045-9DDA-015FCBA77068}"/>
              </a:ext>
            </a:extLst>
          </p:cNvPr>
          <p:cNvSpPr>
            <a:spLocks noGrp="1"/>
          </p:cNvSpPr>
          <p:nvPr>
            <p:ph type="ftr" sz="quarter" idx="11"/>
          </p:nvPr>
        </p:nvSpPr>
        <p:spPr/>
        <p:txBody>
          <a:bodyPr/>
          <a:lstStyle/>
          <a:p>
            <a:pPr>
              <a:defRPr/>
            </a:pPr>
            <a:r>
              <a:rPr lang="nl-NL"/>
              <a:t>Centre of Expertise Energy</a:t>
            </a:r>
          </a:p>
        </p:txBody>
      </p:sp>
      <p:sp>
        <p:nvSpPr>
          <p:cNvPr id="6" name="Tijdelijke aanduiding voor dianummer 5">
            <a:extLst>
              <a:ext uri="{FF2B5EF4-FFF2-40B4-BE49-F238E27FC236}">
                <a16:creationId xmlns:a16="http://schemas.microsoft.com/office/drawing/2014/main" id="{1C22A2BA-1DC4-4D04-C271-6C416F2BEF44}"/>
              </a:ext>
            </a:extLst>
          </p:cNvPr>
          <p:cNvSpPr>
            <a:spLocks noGrp="1"/>
          </p:cNvSpPr>
          <p:nvPr>
            <p:ph type="sldNum" sz="quarter" idx="12"/>
          </p:nvPr>
        </p:nvSpPr>
        <p:spPr/>
        <p:txBody>
          <a:bodyPr/>
          <a:lstStyle/>
          <a:p>
            <a:pPr>
              <a:defRPr/>
            </a:pPr>
            <a:endParaRPr lang="nl-NL" altLang="nl-NL"/>
          </a:p>
        </p:txBody>
      </p:sp>
    </p:spTree>
    <p:extLst>
      <p:ext uri="{BB962C8B-B14F-4D97-AF65-F5344CB8AC3E}">
        <p14:creationId xmlns:p14="http://schemas.microsoft.com/office/powerpoint/2010/main" val="1093500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1CC286-EDBA-F7D5-87EF-EEA8ABD64B29}"/>
              </a:ext>
            </a:extLst>
          </p:cNvPr>
          <p:cNvSpPr>
            <a:spLocks noGrp="1"/>
          </p:cNvSpPr>
          <p:nvPr>
            <p:ph type="title"/>
          </p:nvPr>
        </p:nvSpPr>
        <p:spPr>
          <a:xfrm>
            <a:off x="755650" y="298576"/>
            <a:ext cx="8012906" cy="857250"/>
          </a:xfrm>
        </p:spPr>
        <p:txBody>
          <a:bodyPr/>
          <a:lstStyle/>
          <a:p>
            <a:pPr algn="ctr"/>
            <a:r>
              <a:rPr lang="nl-NL" dirty="0"/>
              <a:t>Projecten bij EnTranCe, </a:t>
            </a:r>
            <a:br>
              <a:rPr lang="nl-NL" dirty="0"/>
            </a:br>
            <a:r>
              <a:rPr lang="nl-NL" dirty="0"/>
              <a:t>gerelateerd aan waterstof en congestie</a:t>
            </a:r>
          </a:p>
        </p:txBody>
      </p:sp>
      <p:sp>
        <p:nvSpPr>
          <p:cNvPr id="3" name="Tijdelijke aanduiding voor inhoud 2">
            <a:extLst>
              <a:ext uri="{FF2B5EF4-FFF2-40B4-BE49-F238E27FC236}">
                <a16:creationId xmlns:a16="http://schemas.microsoft.com/office/drawing/2014/main" id="{4687EB44-163E-8A4C-F70C-E01E2E1A3923}"/>
              </a:ext>
            </a:extLst>
          </p:cNvPr>
          <p:cNvSpPr>
            <a:spLocks noGrp="1"/>
          </p:cNvSpPr>
          <p:nvPr>
            <p:ph idx="1"/>
          </p:nvPr>
        </p:nvSpPr>
        <p:spPr>
          <a:xfrm>
            <a:off x="1043781" y="1772283"/>
            <a:ext cx="7859216" cy="2994980"/>
          </a:xfrm>
        </p:spPr>
        <p:txBody>
          <a:bodyPr/>
          <a:lstStyle/>
          <a:p>
            <a:r>
              <a:rPr lang="nl-NL" sz="2400" dirty="0"/>
              <a:t>Power </a:t>
            </a:r>
            <a:r>
              <a:rPr lang="nl-NL" sz="2400" dirty="0" err="1"/>
              <a:t>to</a:t>
            </a:r>
            <a:r>
              <a:rPr lang="nl-NL" sz="2400" dirty="0"/>
              <a:t> </a:t>
            </a:r>
            <a:r>
              <a:rPr lang="nl-NL" sz="2400" dirty="0" err="1"/>
              <a:t>Flex</a:t>
            </a:r>
            <a:endParaRPr lang="nl-NL" sz="2400" dirty="0"/>
          </a:p>
          <a:p>
            <a:r>
              <a:rPr lang="nl-NL" sz="2400" dirty="0"/>
              <a:t>Store &amp; Go</a:t>
            </a:r>
          </a:p>
          <a:p>
            <a:r>
              <a:rPr lang="nl-NL" sz="2400" dirty="0" err="1"/>
              <a:t>Hydrohub</a:t>
            </a:r>
            <a:endParaRPr lang="nl-NL" sz="2400" dirty="0"/>
          </a:p>
          <a:p>
            <a:r>
              <a:rPr lang="nl-NL" sz="2400" dirty="0"/>
              <a:t>Groene Waterstof Booster</a:t>
            </a:r>
          </a:p>
        </p:txBody>
      </p:sp>
      <p:sp>
        <p:nvSpPr>
          <p:cNvPr id="4" name="Tijdelijke aanduiding voor datum 3">
            <a:extLst>
              <a:ext uri="{FF2B5EF4-FFF2-40B4-BE49-F238E27FC236}">
                <a16:creationId xmlns:a16="http://schemas.microsoft.com/office/drawing/2014/main" id="{095B4C7D-8653-2024-0554-679618CEF46A}"/>
              </a:ext>
            </a:extLst>
          </p:cNvPr>
          <p:cNvSpPr>
            <a:spLocks noGrp="1"/>
          </p:cNvSpPr>
          <p:nvPr>
            <p:ph type="dt" sz="half" idx="10"/>
          </p:nvPr>
        </p:nvSpPr>
        <p:spPr/>
        <p:txBody>
          <a:bodyPr/>
          <a:lstStyle/>
          <a:p>
            <a:pPr>
              <a:defRPr/>
            </a:pPr>
            <a:fld id="{B32E7D80-E419-7143-9127-D5FD177E44B9}" type="datetime1">
              <a:rPr lang="en-US" altLang="en-US" smtClean="0"/>
              <a:pPr>
                <a:defRPr/>
              </a:pPr>
              <a:t>5/23/2022</a:t>
            </a:fld>
            <a:endParaRPr lang="nl-NL" altLang="en-US"/>
          </a:p>
        </p:txBody>
      </p:sp>
      <p:sp>
        <p:nvSpPr>
          <p:cNvPr id="5" name="Tijdelijke aanduiding voor voettekst 4">
            <a:extLst>
              <a:ext uri="{FF2B5EF4-FFF2-40B4-BE49-F238E27FC236}">
                <a16:creationId xmlns:a16="http://schemas.microsoft.com/office/drawing/2014/main" id="{E4B1C951-5161-BB1F-EFA7-2AC1EC194300}"/>
              </a:ext>
            </a:extLst>
          </p:cNvPr>
          <p:cNvSpPr>
            <a:spLocks noGrp="1"/>
          </p:cNvSpPr>
          <p:nvPr>
            <p:ph type="ftr" sz="quarter" idx="11"/>
          </p:nvPr>
        </p:nvSpPr>
        <p:spPr/>
        <p:txBody>
          <a:bodyPr/>
          <a:lstStyle/>
          <a:p>
            <a:pPr>
              <a:defRPr/>
            </a:pPr>
            <a:r>
              <a:rPr lang="nl-NL"/>
              <a:t>Centre of Expertise Energy</a:t>
            </a:r>
          </a:p>
        </p:txBody>
      </p:sp>
      <p:sp>
        <p:nvSpPr>
          <p:cNvPr id="6" name="Tijdelijke aanduiding voor dianummer 5">
            <a:extLst>
              <a:ext uri="{FF2B5EF4-FFF2-40B4-BE49-F238E27FC236}">
                <a16:creationId xmlns:a16="http://schemas.microsoft.com/office/drawing/2014/main" id="{403F8A65-5F6A-D90E-342E-01BD83CAD399}"/>
              </a:ext>
            </a:extLst>
          </p:cNvPr>
          <p:cNvSpPr>
            <a:spLocks noGrp="1"/>
          </p:cNvSpPr>
          <p:nvPr>
            <p:ph type="sldNum" sz="quarter" idx="12"/>
          </p:nvPr>
        </p:nvSpPr>
        <p:spPr/>
        <p:txBody>
          <a:bodyPr/>
          <a:lstStyle/>
          <a:p>
            <a:pPr>
              <a:defRPr/>
            </a:pPr>
            <a:endParaRPr lang="nl-NL" altLang="nl-NL"/>
          </a:p>
        </p:txBody>
      </p:sp>
    </p:spTree>
    <p:extLst>
      <p:ext uri="{BB962C8B-B14F-4D97-AF65-F5344CB8AC3E}">
        <p14:creationId xmlns:p14="http://schemas.microsoft.com/office/powerpoint/2010/main" val="2790725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95512" y="205979"/>
            <a:ext cx="5462588" cy="857250"/>
          </a:xfrm>
        </p:spPr>
        <p:txBody>
          <a:bodyPr/>
          <a:lstStyle/>
          <a:p>
            <a:r>
              <a:rPr lang="en-AU" dirty="0"/>
              <a:t>P2Flex : Hydrogen storage at HOME</a:t>
            </a:r>
          </a:p>
        </p:txBody>
      </p:sp>
      <p:sp>
        <p:nvSpPr>
          <p:cNvPr id="4" name="Tijdelijke aanduiding voor datum 3"/>
          <p:cNvSpPr>
            <a:spLocks noGrp="1"/>
          </p:cNvSpPr>
          <p:nvPr>
            <p:ph type="dt" sz="half" idx="10"/>
          </p:nvPr>
        </p:nvSpPr>
        <p:spPr/>
        <p:txBody>
          <a:bodyPr/>
          <a:lstStyle/>
          <a:p>
            <a:fld id="{0B6AAD78-CD91-FB47-B066-60365BA886EC}" type="datetime1">
              <a:rPr lang="en-US" altLang="nl-NL" smtClean="0"/>
              <a:pPr/>
              <a:t>5/23/2022</a:t>
            </a:fld>
            <a:endParaRPr lang="nl-NL" altLang="nl-NL"/>
          </a:p>
        </p:txBody>
      </p:sp>
      <p:sp>
        <p:nvSpPr>
          <p:cNvPr id="5" name="Tijdelijke aanduiding voor voettekst 4"/>
          <p:cNvSpPr>
            <a:spLocks noGrp="1"/>
          </p:cNvSpPr>
          <p:nvPr>
            <p:ph type="ftr" sz="quarter" idx="11"/>
          </p:nvPr>
        </p:nvSpPr>
        <p:spPr/>
        <p:txBody>
          <a:bodyPr/>
          <a:lstStyle/>
          <a:p>
            <a:pPr>
              <a:defRPr/>
            </a:pPr>
            <a:r>
              <a:rPr lang="nl-NL"/>
              <a:t>Centre of Expertise Energy</a:t>
            </a:r>
          </a:p>
        </p:txBody>
      </p:sp>
      <p:sp>
        <p:nvSpPr>
          <p:cNvPr id="6" name="Tijdelijke aanduiding voor dianummer 5"/>
          <p:cNvSpPr>
            <a:spLocks noGrp="1"/>
          </p:cNvSpPr>
          <p:nvPr>
            <p:ph type="sldNum" sz="quarter" idx="12"/>
          </p:nvPr>
        </p:nvSpPr>
        <p:spPr/>
        <p:txBody>
          <a:bodyPr/>
          <a:lstStyle/>
          <a:p>
            <a:pPr>
              <a:defRPr/>
            </a:pPr>
            <a:endParaRPr lang="nl-NL" altLang="en-US"/>
          </a:p>
        </p:txBody>
      </p:sp>
      <p:pic>
        <p:nvPicPr>
          <p:cNvPr id="7" name="Tijdelijke aanduiding voor inhoud 6"/>
          <p:cNvPicPr>
            <a:picLocks noGrp="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1709737" y="681541"/>
            <a:ext cx="5948363" cy="3913082"/>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3" name="Tekstvak 2"/>
          <p:cNvSpPr txBox="1"/>
          <p:nvPr/>
        </p:nvSpPr>
        <p:spPr>
          <a:xfrm>
            <a:off x="7340723" y="2448052"/>
            <a:ext cx="705642" cy="276999"/>
          </a:xfrm>
          <a:prstGeom prst="rect">
            <a:avLst/>
          </a:prstGeom>
          <a:noFill/>
        </p:spPr>
        <p:txBody>
          <a:bodyPr wrap="none" rtlCol="0">
            <a:spAutoFit/>
          </a:bodyPr>
          <a:lstStyle/>
          <a:p>
            <a:r>
              <a:rPr lang="nl-NL" sz="1800" dirty="0"/>
              <a:t>50 kWh</a:t>
            </a:r>
          </a:p>
        </p:txBody>
      </p:sp>
      <p:sp>
        <p:nvSpPr>
          <p:cNvPr id="8" name="Tekstvak 7"/>
          <p:cNvSpPr txBox="1"/>
          <p:nvPr/>
        </p:nvSpPr>
        <p:spPr>
          <a:xfrm>
            <a:off x="6948265" y="3381841"/>
            <a:ext cx="620683" cy="276999"/>
          </a:xfrm>
          <a:prstGeom prst="rect">
            <a:avLst/>
          </a:prstGeom>
          <a:noFill/>
        </p:spPr>
        <p:txBody>
          <a:bodyPr wrap="none" rtlCol="0">
            <a:spAutoFit/>
          </a:bodyPr>
          <a:lstStyle/>
          <a:p>
            <a:r>
              <a:rPr lang="nl-NL" sz="1800" dirty="0"/>
              <a:t>25 kW</a:t>
            </a:r>
          </a:p>
        </p:txBody>
      </p:sp>
      <p:sp>
        <p:nvSpPr>
          <p:cNvPr id="9" name="Tekstvak 8"/>
          <p:cNvSpPr txBox="1"/>
          <p:nvPr/>
        </p:nvSpPr>
        <p:spPr>
          <a:xfrm>
            <a:off x="4139952" y="2787774"/>
            <a:ext cx="490840" cy="253916"/>
          </a:xfrm>
          <a:prstGeom prst="rect">
            <a:avLst/>
          </a:prstGeom>
          <a:noFill/>
        </p:spPr>
        <p:txBody>
          <a:bodyPr wrap="none" rtlCol="0">
            <a:spAutoFit/>
          </a:bodyPr>
          <a:lstStyle/>
          <a:p>
            <a:r>
              <a:rPr lang="nl-NL" sz="1050" baseline="0"/>
              <a:t>5 kW</a:t>
            </a:r>
            <a:endParaRPr lang="nl-NL" sz="1050"/>
          </a:p>
        </p:txBody>
      </p:sp>
      <p:sp>
        <p:nvSpPr>
          <p:cNvPr id="10" name="Tekstvak 9"/>
          <p:cNvSpPr txBox="1"/>
          <p:nvPr/>
        </p:nvSpPr>
        <p:spPr>
          <a:xfrm>
            <a:off x="3491880" y="2807483"/>
            <a:ext cx="490840" cy="253916"/>
          </a:xfrm>
          <a:prstGeom prst="rect">
            <a:avLst/>
          </a:prstGeom>
          <a:noFill/>
        </p:spPr>
        <p:txBody>
          <a:bodyPr wrap="none" rtlCol="0">
            <a:spAutoFit/>
          </a:bodyPr>
          <a:lstStyle/>
          <a:p>
            <a:r>
              <a:rPr lang="nl-NL" sz="1050" baseline="0"/>
              <a:t>5 kW</a:t>
            </a:r>
            <a:endParaRPr lang="nl-NL" sz="1050"/>
          </a:p>
        </p:txBody>
      </p:sp>
      <p:sp>
        <p:nvSpPr>
          <p:cNvPr id="11" name="Tekstvak 10"/>
          <p:cNvSpPr txBox="1"/>
          <p:nvPr/>
        </p:nvSpPr>
        <p:spPr>
          <a:xfrm>
            <a:off x="4842031" y="2458255"/>
            <a:ext cx="620683" cy="276999"/>
          </a:xfrm>
          <a:prstGeom prst="rect">
            <a:avLst/>
          </a:prstGeom>
          <a:noFill/>
        </p:spPr>
        <p:txBody>
          <a:bodyPr wrap="none" rtlCol="0">
            <a:spAutoFit/>
          </a:bodyPr>
          <a:lstStyle/>
          <a:p>
            <a:r>
              <a:rPr lang="nl-NL" sz="1800"/>
              <a:t>5 kWh</a:t>
            </a:r>
            <a:endParaRPr lang="nl-NL" sz="1800" dirty="0"/>
          </a:p>
        </p:txBody>
      </p:sp>
    </p:spTree>
    <p:extLst>
      <p:ext uri="{BB962C8B-B14F-4D97-AF65-F5344CB8AC3E}">
        <p14:creationId xmlns:p14="http://schemas.microsoft.com/office/powerpoint/2010/main" val="202765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82" y="672363"/>
            <a:ext cx="5800226" cy="3330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hoek 1"/>
          <p:cNvSpPr/>
          <p:nvPr/>
        </p:nvSpPr>
        <p:spPr>
          <a:xfrm>
            <a:off x="5627406" y="2864978"/>
            <a:ext cx="3355961" cy="17486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platzhalter 1"/>
          <p:cNvSpPr txBox="1">
            <a:spLocks/>
          </p:cNvSpPr>
          <p:nvPr/>
        </p:nvSpPr>
        <p:spPr>
          <a:xfrm>
            <a:off x="2170925" y="1986326"/>
            <a:ext cx="6480720" cy="351039"/>
          </a:xfrm>
          <a:prstGeom prst="rect">
            <a:avLst/>
          </a:prstGeom>
        </p:spPr>
        <p:txBody>
          <a:bodyPr/>
          <a:lstStyle>
            <a:lvl1pPr marL="0" marR="0" indent="0" algn="l" defTabSz="914341" rtl="0" eaLnBrk="1" fontAlgn="auto" latinLnBrk="0" hangingPunct="1">
              <a:lnSpc>
                <a:spcPct val="100000"/>
              </a:lnSpc>
              <a:spcBef>
                <a:spcPts val="0"/>
              </a:spcBef>
              <a:spcAft>
                <a:spcPts val="0"/>
              </a:spcAft>
              <a:buClrTx/>
              <a:buSzTx/>
              <a:buFontTx/>
              <a:buNone/>
              <a:tabLst/>
              <a:defRPr sz="2400" b="1" i="0" kern="1200" baseline="0">
                <a:solidFill>
                  <a:srgbClr val="66C430"/>
                </a:solidFill>
                <a:latin typeface="Arial" panose="020B0604020202020204" pitchFamily="34" charset="0"/>
                <a:ea typeface="+mn-ea"/>
                <a:cs typeface="+mn-cs"/>
              </a:defRPr>
            </a:lvl1pPr>
            <a:lvl2pPr marL="800071" indent="-342900" algn="l" defTabSz="914341" rtl="0" eaLnBrk="1" latinLnBrk="0" hangingPunct="1">
              <a:spcBef>
                <a:spcPct val="20000"/>
              </a:spcBef>
              <a:buFont typeface="Arial" pitchFamily="34" charset="0"/>
              <a:buChar char="•"/>
              <a:defRPr sz="2000" b="1" i="0" kern="1200" baseline="0">
                <a:solidFill>
                  <a:schemeClr val="tx1"/>
                </a:solidFill>
                <a:latin typeface="Arial" panose="020B0604020202020204" pitchFamily="34" charset="0"/>
                <a:ea typeface="+mn-ea"/>
                <a:cs typeface="+mn-cs"/>
              </a:defRPr>
            </a:lvl2pPr>
            <a:lvl3pPr marL="1142927" indent="-228585" algn="l" defTabSz="914341" rtl="0" eaLnBrk="1" latinLnBrk="0" hangingPunct="1">
              <a:spcBef>
                <a:spcPct val="20000"/>
              </a:spcBef>
              <a:buFont typeface="Wingdings" panose="05000000000000000000" pitchFamily="2" charset="2"/>
              <a:buChar char="Ø"/>
              <a:defRPr sz="2000" b="1" i="0" kern="1200" baseline="0">
                <a:solidFill>
                  <a:schemeClr val="tx1"/>
                </a:solidFill>
                <a:latin typeface="Arial" panose="020B0604020202020204" pitchFamily="34" charset="0"/>
                <a:ea typeface="+mn-ea"/>
                <a:cs typeface="+mn-cs"/>
              </a:defRPr>
            </a:lvl3pPr>
            <a:lvl4pPr marL="1600097" indent="-228585" algn="l" defTabSz="914341"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mn-ea"/>
                <a:cs typeface="+mn-cs"/>
              </a:defRPr>
            </a:lvl4pPr>
            <a:lvl5pPr marL="2057268" indent="-228585" algn="l" defTabSz="914341" rtl="0" eaLnBrk="1" latinLnBrk="0" hangingPunct="1">
              <a:spcBef>
                <a:spcPct val="20000"/>
              </a:spcBef>
              <a:buFont typeface="Arial" pitchFamily="34" charset="0"/>
              <a:buChar char="»"/>
              <a:defRPr sz="2000" kern="1200" baseline="0">
                <a:solidFill>
                  <a:schemeClr val="tx1"/>
                </a:solidFill>
                <a:latin typeface="Arial" panose="020B0604020202020204" pitchFamily="34" charset="0"/>
                <a:ea typeface="+mn-ea"/>
                <a:cs typeface="+mn-cs"/>
              </a:defRPr>
            </a:lvl5pPr>
            <a:lvl6pPr marL="2514438"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09"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0" indent="-228585" algn="l" defTabSz="91434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85756">
              <a:defRPr/>
            </a:pPr>
            <a:endParaRPr lang="en-GB" sz="1800" b="0">
              <a:solidFill>
                <a:srgbClr val="92D050"/>
              </a:solidFill>
            </a:endParaRP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910" y="2981899"/>
            <a:ext cx="3094952" cy="163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449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5"/>
          </p:nvPr>
        </p:nvSpPr>
        <p:spPr/>
        <p:txBody>
          <a:bodyPr/>
          <a:lstStyle/>
          <a:p>
            <a:pPr>
              <a:defRPr/>
            </a:pPr>
            <a:fld id="{537E2E77-CED1-4E84-91C2-4E0176ECD4FC}" type="slidenum">
              <a:rPr lang="en-US" smtClean="0">
                <a:solidFill>
                  <a:srgbClr val="FFFFFF"/>
                </a:solidFill>
              </a:rPr>
              <a:pPr>
                <a:defRPr/>
              </a:pPr>
              <a:t>17</a:t>
            </a:fld>
            <a:endParaRPr lang="en-US" dirty="0">
              <a:solidFill>
                <a:srgbClr val="FFFFFF"/>
              </a:solidFill>
            </a:endParaRPr>
          </a:p>
        </p:txBody>
      </p:sp>
      <p:sp>
        <p:nvSpPr>
          <p:cNvPr id="6" name="Title 5"/>
          <p:cNvSpPr>
            <a:spLocks noGrp="1"/>
          </p:cNvSpPr>
          <p:nvPr>
            <p:ph type="title"/>
          </p:nvPr>
        </p:nvSpPr>
        <p:spPr/>
        <p:txBody>
          <a:bodyPr/>
          <a:lstStyle/>
          <a:p>
            <a:br>
              <a:rPr lang="en-US" sz="2800" dirty="0"/>
            </a:br>
            <a:r>
              <a:rPr lang="en-US" sz="2800" dirty="0"/>
              <a:t>	MW test center in Groningen</a:t>
            </a:r>
          </a:p>
        </p:txBody>
      </p:sp>
      <p:sp>
        <p:nvSpPr>
          <p:cNvPr id="55" name="Content Placeholder 2"/>
          <p:cNvSpPr txBox="1">
            <a:spLocks/>
          </p:cNvSpPr>
          <p:nvPr/>
        </p:nvSpPr>
        <p:spPr>
          <a:xfrm>
            <a:off x="453583" y="4388775"/>
            <a:ext cx="6277424" cy="498210"/>
          </a:xfrm>
          <a:prstGeom prst="rect">
            <a:avLst/>
          </a:prstGeom>
        </p:spPr>
        <p:txBody>
          <a:bodyPr/>
          <a:lstStyle>
            <a:lvl1pPr marL="0" indent="0" algn="l" defTabSz="914400" rtl="0" eaLnBrk="1" latinLnBrk="0" hangingPunct="1">
              <a:lnSpc>
                <a:spcPct val="110000"/>
              </a:lnSpc>
              <a:spcBef>
                <a:spcPts val="0"/>
              </a:spcBef>
              <a:spcAft>
                <a:spcPts val="0"/>
              </a:spcAft>
              <a:buClr>
                <a:schemeClr val="accent1"/>
              </a:buClr>
              <a:buFont typeface="Arial" pitchFamily="34" charset="0"/>
              <a:buNone/>
              <a:defRPr sz="1600" b="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0"/>
              </a:spcAft>
              <a:buClr>
                <a:schemeClr val="accent1"/>
              </a:buClr>
              <a:buFontTx/>
              <a:buBlip>
                <a:blip r:embed="rId3"/>
              </a:buBlip>
              <a:defRPr sz="16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0"/>
              </a:spcAft>
              <a:buClr>
                <a:schemeClr val="accent1"/>
              </a:buClr>
              <a:buFontTx/>
              <a:buBlip>
                <a:blip r:embed="rId4"/>
              </a:buBlip>
              <a:defRPr sz="1400" kern="1200">
                <a:solidFill>
                  <a:schemeClr val="tx1"/>
                </a:solidFill>
                <a:latin typeface="+mn-lt"/>
                <a:ea typeface="+mn-ea"/>
                <a:cs typeface="+mn-cs"/>
              </a:defRPr>
            </a:lvl3pPr>
            <a:lvl4pPr marL="539750" indent="-180000" algn="l" defTabSz="914400" rtl="0" eaLnBrk="1" latinLnBrk="0" hangingPunct="1">
              <a:lnSpc>
                <a:spcPct val="110000"/>
              </a:lnSpc>
              <a:spcBef>
                <a:spcPts val="0"/>
              </a:spcBef>
              <a:spcAft>
                <a:spcPts val="0"/>
              </a:spcAft>
              <a:buClr>
                <a:schemeClr val="accent1"/>
              </a:buClr>
              <a:buFontTx/>
              <a:buBlip>
                <a:blip r:embed="rId5"/>
              </a:buBlip>
              <a:defRPr sz="12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0"/>
              </a:spcAft>
              <a:buClr>
                <a:schemeClr val="accent1"/>
              </a:buClr>
              <a:buFontTx/>
              <a:buBlip>
                <a:blip r:embed="rId6"/>
              </a:buBlip>
              <a:defRPr sz="12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2000" dirty="0"/>
              <a:t>Partners: Shell, </a:t>
            </a:r>
            <a:r>
              <a:rPr lang="en-US" sz="2000" dirty="0" err="1"/>
              <a:t>Gasunie</a:t>
            </a:r>
            <a:r>
              <a:rPr lang="en-US" sz="2000" dirty="0"/>
              <a:t>, Yara, Frames, GSP, TNO/ECN, </a:t>
            </a:r>
            <a:r>
              <a:rPr lang="en-US" sz="2000" dirty="0" err="1"/>
              <a:t>Hanze</a:t>
            </a:r>
            <a:r>
              <a:rPr lang="en-US" sz="2000" dirty="0"/>
              <a:t>, RUG, ISPT, Yokogawa</a:t>
            </a:r>
          </a:p>
          <a:p>
            <a:pPr marL="171450" indent="-171450">
              <a:buFont typeface="Arial" panose="020B0604020202020204" pitchFamily="34" charset="0"/>
              <a:buChar char="•"/>
            </a:pPr>
            <a:r>
              <a:rPr lang="en-US" sz="2000" dirty="0"/>
              <a:t>Planned to be operational in summer 2020</a:t>
            </a:r>
          </a:p>
        </p:txBody>
      </p:sp>
      <p:pic>
        <p:nvPicPr>
          <p:cNvPr id="3" name="Picture 2">
            <a:extLst>
              <a:ext uri="{FF2B5EF4-FFF2-40B4-BE49-F238E27FC236}">
                <a16:creationId xmlns:a16="http://schemas.microsoft.com/office/drawing/2014/main" id="{0203A69F-2D8A-4605-B78F-523268AAFD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4522" y="1665829"/>
            <a:ext cx="4699802" cy="2649367"/>
          </a:xfrm>
          <a:prstGeom prst="rect">
            <a:avLst/>
          </a:prstGeom>
        </p:spPr>
      </p:pic>
      <p:pic>
        <p:nvPicPr>
          <p:cNvPr id="9" name="Afbeelding 3">
            <a:extLst>
              <a:ext uri="{FF2B5EF4-FFF2-40B4-BE49-F238E27FC236}">
                <a16:creationId xmlns:a16="http://schemas.microsoft.com/office/drawing/2014/main" id="{EED4B664-B70F-48E9-BFBD-0D00750DA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899" y="416803"/>
            <a:ext cx="1481473" cy="592911"/>
          </a:xfrm>
          <a:prstGeom prst="rect">
            <a:avLst/>
          </a:prstGeom>
        </p:spPr>
      </p:pic>
      <p:grpSp>
        <p:nvGrpSpPr>
          <p:cNvPr id="10" name="Groep 12">
            <a:extLst>
              <a:ext uri="{FF2B5EF4-FFF2-40B4-BE49-F238E27FC236}">
                <a16:creationId xmlns:a16="http://schemas.microsoft.com/office/drawing/2014/main" id="{81384CC6-EF88-F045-A179-F1ABE05E8EB2}"/>
              </a:ext>
            </a:extLst>
          </p:cNvPr>
          <p:cNvGrpSpPr/>
          <p:nvPr/>
        </p:nvGrpSpPr>
        <p:grpSpPr>
          <a:xfrm>
            <a:off x="5148942" y="1191124"/>
            <a:ext cx="3626757" cy="3124072"/>
            <a:chOff x="6096000" y="1690688"/>
            <a:chExt cx="5168405" cy="4005919"/>
          </a:xfrm>
        </p:grpSpPr>
        <p:pic>
          <p:nvPicPr>
            <p:cNvPr id="11" name="Picture 4">
              <a:extLst>
                <a:ext uri="{FF2B5EF4-FFF2-40B4-BE49-F238E27FC236}">
                  <a16:creationId xmlns:a16="http://schemas.microsoft.com/office/drawing/2014/main" id="{5C5D927D-2BFD-CC4A-9085-1AF59F7FCD3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1690688"/>
              <a:ext cx="5168405" cy="4005919"/>
            </a:xfrm>
            <a:prstGeom prst="rect">
              <a:avLst/>
            </a:prstGeom>
          </p:spPr>
        </p:pic>
        <p:sp>
          <p:nvSpPr>
            <p:cNvPr id="12" name="Rechthoek 11">
              <a:extLst>
                <a:ext uri="{FF2B5EF4-FFF2-40B4-BE49-F238E27FC236}">
                  <a16:creationId xmlns:a16="http://schemas.microsoft.com/office/drawing/2014/main" id="{2C32BAF9-F7EB-084A-8569-19116866F504}"/>
                </a:ext>
              </a:extLst>
            </p:cNvPr>
            <p:cNvSpPr/>
            <p:nvPr/>
          </p:nvSpPr>
          <p:spPr>
            <a:xfrm rot="20351509">
              <a:off x="7676448" y="4490559"/>
              <a:ext cx="1353657" cy="632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3" name="Afbeelding 10">
              <a:extLst>
                <a:ext uri="{FF2B5EF4-FFF2-40B4-BE49-F238E27FC236}">
                  <a16:creationId xmlns:a16="http://schemas.microsoft.com/office/drawing/2014/main" id="{91451085-F09A-8146-ACA2-E4A29D5115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304881">
              <a:off x="7777048" y="4576086"/>
              <a:ext cx="1152456" cy="461233"/>
            </a:xfrm>
            <a:prstGeom prst="rect">
              <a:avLst/>
            </a:prstGeom>
          </p:spPr>
        </p:pic>
      </p:grpSp>
      <p:sp>
        <p:nvSpPr>
          <p:cNvPr id="54" name="Content Placeholder 2"/>
          <p:cNvSpPr txBox="1">
            <a:spLocks/>
          </p:cNvSpPr>
          <p:nvPr/>
        </p:nvSpPr>
        <p:spPr>
          <a:xfrm>
            <a:off x="332164" y="828304"/>
            <a:ext cx="7227735" cy="700268"/>
          </a:xfrm>
          <a:prstGeom prst="rect">
            <a:avLst/>
          </a:prstGeom>
          <a:solidFill>
            <a:schemeClr val="bg1"/>
          </a:solidFill>
        </p:spPr>
        <p:txBody>
          <a:bodyPr/>
          <a:lstStyle>
            <a:lvl1pPr marL="0" indent="0" algn="l" defTabSz="914400" rtl="0" eaLnBrk="1" latinLnBrk="0" hangingPunct="1">
              <a:lnSpc>
                <a:spcPct val="110000"/>
              </a:lnSpc>
              <a:spcBef>
                <a:spcPts val="0"/>
              </a:spcBef>
              <a:spcAft>
                <a:spcPts val="0"/>
              </a:spcAft>
              <a:buClr>
                <a:schemeClr val="accent1"/>
              </a:buClr>
              <a:buFont typeface="Arial" pitchFamily="34" charset="0"/>
              <a:buNone/>
              <a:defRPr sz="1600" b="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0"/>
              </a:spcAft>
              <a:buClr>
                <a:schemeClr val="accent1"/>
              </a:buClr>
              <a:buFontTx/>
              <a:buBlip>
                <a:blip r:embed="rId3"/>
              </a:buBlip>
              <a:defRPr sz="16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0"/>
              </a:spcAft>
              <a:buClr>
                <a:schemeClr val="accent1"/>
              </a:buClr>
              <a:buFontTx/>
              <a:buBlip>
                <a:blip r:embed="rId4"/>
              </a:buBlip>
              <a:defRPr sz="1400" kern="1200">
                <a:solidFill>
                  <a:schemeClr val="tx1"/>
                </a:solidFill>
                <a:latin typeface="+mn-lt"/>
                <a:ea typeface="+mn-ea"/>
                <a:cs typeface="+mn-cs"/>
              </a:defRPr>
            </a:lvl3pPr>
            <a:lvl4pPr marL="539750" indent="-180000" algn="l" defTabSz="914400" rtl="0" eaLnBrk="1" latinLnBrk="0" hangingPunct="1">
              <a:lnSpc>
                <a:spcPct val="110000"/>
              </a:lnSpc>
              <a:spcBef>
                <a:spcPts val="0"/>
              </a:spcBef>
              <a:spcAft>
                <a:spcPts val="0"/>
              </a:spcAft>
              <a:buClr>
                <a:schemeClr val="accent1"/>
              </a:buClr>
              <a:buFontTx/>
              <a:buBlip>
                <a:blip r:embed="rId5"/>
              </a:buBlip>
              <a:defRPr sz="12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0"/>
              </a:spcAft>
              <a:buClr>
                <a:schemeClr val="accent1"/>
              </a:buClr>
              <a:buFontTx/>
              <a:buBlip>
                <a:blip r:embed="rId6"/>
              </a:buBlip>
              <a:defRPr sz="12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US" sz="1800" b="1" dirty="0"/>
              <a:t>The MW test center aims to support technology development of water electrolysis at higher TRL levels (4-7).</a:t>
            </a:r>
          </a:p>
          <a:p>
            <a:pPr marL="171450" indent="-171450">
              <a:buFont typeface="Arial" panose="020B0604020202020204" pitchFamily="34" charset="0"/>
              <a:buChar char="•"/>
            </a:pPr>
            <a:r>
              <a:rPr lang="en-US" sz="1800" b="1" dirty="0"/>
              <a:t>The technology development at the MW test center should lead to a cost prize for the electrolyzer stack of 50-100 €/kW at an efficiency of &gt;80% (for first 5 years of operation) and a pressure of 30 bara by 2030.</a:t>
            </a:r>
          </a:p>
        </p:txBody>
      </p:sp>
    </p:spTree>
    <p:extLst>
      <p:ext uri="{BB962C8B-B14F-4D97-AF65-F5344CB8AC3E}">
        <p14:creationId xmlns:p14="http://schemas.microsoft.com/office/powerpoint/2010/main" val="90340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p:nvPr/>
        </p:nvSpPr>
        <p:spPr>
          <a:xfrm>
            <a:off x="0" y="0"/>
            <a:ext cx="9144000" cy="963900"/>
          </a:xfrm>
          <a:prstGeom prst="rect">
            <a:avLst/>
          </a:prstGeom>
          <a:solidFill>
            <a:srgbClr val="13AEDF"/>
          </a:solidFill>
          <a:ln>
            <a:noFill/>
          </a:ln>
          <a:effectLst>
            <a:outerShdw blurRad="285750" dist="19050" algn="bl" rotWithShape="0">
              <a:srgbClr val="000000">
                <a:alpha val="49803"/>
              </a:srgbClr>
            </a:outerShdw>
          </a:effectLst>
        </p:spPr>
        <p:txBody>
          <a:bodyPr spcFirstLastPara="1" wrap="square" lIns="91425" tIns="91425" rIns="91425" bIns="91425" anchor="ctr" anchorCtr="0">
            <a:noAutofit/>
          </a:bodyPr>
          <a:lstStyle/>
          <a:p>
            <a:pPr>
              <a:buClr>
                <a:srgbClr val="000000"/>
              </a:buClr>
              <a:buSzPts val="1400"/>
            </a:pPr>
            <a:endParaRPr sz="1400" dirty="0">
              <a:latin typeface="Arial"/>
              <a:ea typeface="Arial"/>
              <a:cs typeface="Arial"/>
              <a:sym typeface="Arial"/>
            </a:endParaRPr>
          </a:p>
        </p:txBody>
      </p:sp>
      <p:sp>
        <p:nvSpPr>
          <p:cNvPr id="62" name="Google Shape;62;p14"/>
          <p:cNvSpPr txBox="1">
            <a:spLocks noGrp="1"/>
          </p:cNvSpPr>
          <p:nvPr>
            <p:ph type="title"/>
          </p:nvPr>
        </p:nvSpPr>
        <p:spPr>
          <a:xfrm>
            <a:off x="311700" y="288275"/>
            <a:ext cx="8520600" cy="572700"/>
          </a:xfrm>
          <a:prstGeom prst="rect">
            <a:avLst/>
          </a:prstGeom>
          <a:noFill/>
          <a:ln>
            <a:noFill/>
          </a:ln>
        </p:spPr>
        <p:txBody>
          <a:bodyPr spcFirstLastPara="1" vert="horz" wrap="square" lIns="91425" tIns="91425" rIns="91425" bIns="91425" rtlCol="0" anchor="t" anchorCtr="0">
            <a:noAutofit/>
          </a:bodyPr>
          <a:lstStyle/>
          <a:p>
            <a:r>
              <a:rPr lang="de" dirty="0" err="1">
                <a:solidFill>
                  <a:srgbClr val="FFFFFF"/>
                </a:solidFill>
                <a:latin typeface="Comfortaa"/>
                <a:ea typeface="Comfortaa"/>
                <a:cs typeface="Comfortaa"/>
                <a:sym typeface="Comfortaa"/>
              </a:rPr>
              <a:t>Groene</a:t>
            </a:r>
            <a:r>
              <a:rPr lang="de" dirty="0">
                <a:solidFill>
                  <a:srgbClr val="FFFFFF"/>
                </a:solidFill>
                <a:latin typeface="Comfortaa"/>
                <a:ea typeface="Comfortaa"/>
                <a:cs typeface="Comfortaa"/>
                <a:sym typeface="Comfortaa"/>
              </a:rPr>
              <a:t> </a:t>
            </a:r>
            <a:r>
              <a:rPr lang="de" dirty="0" err="1">
                <a:solidFill>
                  <a:srgbClr val="FFFFFF"/>
                </a:solidFill>
                <a:latin typeface="Comfortaa"/>
                <a:ea typeface="Comfortaa"/>
                <a:cs typeface="Comfortaa"/>
                <a:sym typeface="Comfortaa"/>
              </a:rPr>
              <a:t>Waterstof</a:t>
            </a:r>
            <a:r>
              <a:rPr lang="de" dirty="0">
                <a:solidFill>
                  <a:srgbClr val="FFFFFF"/>
                </a:solidFill>
                <a:latin typeface="Comfortaa"/>
                <a:ea typeface="Comfortaa"/>
                <a:cs typeface="Comfortaa"/>
                <a:sym typeface="Comfortaa"/>
              </a:rPr>
              <a:t> Booster</a:t>
            </a:r>
            <a:endParaRPr dirty="0"/>
          </a:p>
        </p:txBody>
      </p:sp>
      <p:sp>
        <p:nvSpPr>
          <p:cNvPr id="63" name="Google Shape;63;p14"/>
          <p:cNvSpPr txBox="1">
            <a:spLocks noGrp="1"/>
          </p:cNvSpPr>
          <p:nvPr>
            <p:ph type="body" idx="1"/>
          </p:nvPr>
        </p:nvSpPr>
        <p:spPr>
          <a:xfrm>
            <a:off x="311700" y="1152474"/>
            <a:ext cx="6644685" cy="3593145"/>
          </a:xfrm>
          <a:prstGeom prst="rect">
            <a:avLst/>
          </a:prstGeom>
          <a:noFill/>
          <a:ln>
            <a:noFill/>
          </a:ln>
        </p:spPr>
        <p:txBody>
          <a:bodyPr spcFirstLastPara="1" vert="horz" wrap="square" lIns="91425" tIns="91425" rIns="91425" bIns="91425" rtlCol="0" anchor="t" anchorCtr="0">
            <a:noAutofit/>
          </a:bodyPr>
          <a:lstStyle/>
          <a:p>
            <a:pPr marL="114299" indent="0">
              <a:buNone/>
            </a:pPr>
            <a:r>
              <a:rPr lang="nl-NL" sz="1800" dirty="0"/>
              <a:t>Groene Waterstof Booster is een initiatief van een consortium van partijen, met Hanzehogeschool Groningen als penvoerder </a:t>
            </a:r>
            <a:br>
              <a:rPr lang="nl-NL" sz="1800" dirty="0"/>
            </a:br>
            <a:endParaRPr lang="nl-NL" sz="1800" dirty="0"/>
          </a:p>
          <a:p>
            <a:r>
              <a:rPr lang="nl-NL" sz="1800" dirty="0">
                <a:solidFill>
                  <a:srgbClr val="A8D07D"/>
                </a:solidFill>
              </a:rPr>
              <a:t>Het neerzetten van een open innovatie omgeving op EnTranCe, Voorbeelden uit de H2-waardeketen</a:t>
            </a:r>
            <a:br>
              <a:rPr lang="nl-NL" sz="1800" dirty="0">
                <a:solidFill>
                  <a:srgbClr val="A8D07D"/>
                </a:solidFill>
              </a:rPr>
            </a:br>
            <a:r>
              <a:rPr lang="nl-NL" sz="1800" dirty="0">
                <a:solidFill>
                  <a:srgbClr val="A8D07D"/>
                </a:solidFill>
              </a:rPr>
              <a:t>in de energieproeftuin in Groningen. </a:t>
            </a:r>
          </a:p>
          <a:p>
            <a:r>
              <a:rPr lang="nl-NL" sz="1800" dirty="0">
                <a:solidFill>
                  <a:srgbClr val="9D9C9C"/>
                </a:solidFill>
              </a:rPr>
              <a:t>het verder brengen (boosten) van innovatieve ideeën rondom waterstof.</a:t>
            </a:r>
          </a:p>
          <a:p>
            <a:r>
              <a:rPr lang="nl-NL" sz="1800" dirty="0">
                <a:solidFill>
                  <a:srgbClr val="5AC7E9"/>
                </a:solidFill>
              </a:rPr>
              <a:t>Kennisdeling is een essentieel onderdeel van het project, bv </a:t>
            </a:r>
            <a:r>
              <a:rPr lang="nl-NL" sz="1800" dirty="0" err="1">
                <a:solidFill>
                  <a:srgbClr val="5AC7E9"/>
                </a:solidFill>
              </a:rPr>
              <a:t>dmv</a:t>
            </a:r>
            <a:r>
              <a:rPr lang="nl-NL" sz="1800" dirty="0">
                <a:solidFill>
                  <a:srgbClr val="5AC7E9"/>
                </a:solidFill>
              </a:rPr>
              <a:t> demonstraties, trainingen of workshops</a:t>
            </a:r>
          </a:p>
          <a:p>
            <a:pPr marL="114299" indent="0">
              <a:buNone/>
            </a:pPr>
            <a:br>
              <a:rPr lang="de" sz="1400" dirty="0"/>
            </a:br>
            <a:endParaRPr sz="1400" dirty="0"/>
          </a:p>
          <a:p>
            <a:pPr marL="114299" indent="0">
              <a:buNone/>
            </a:pPr>
            <a:endParaRPr lang="nl-NL" sz="1400" dirty="0"/>
          </a:p>
          <a:p>
            <a:endParaRPr sz="1400" dirty="0"/>
          </a:p>
          <a:p>
            <a:pPr indent="-228597">
              <a:buNone/>
            </a:pPr>
            <a:endParaRPr sz="1800" dirty="0"/>
          </a:p>
          <a:p>
            <a:pPr marL="114299" indent="0">
              <a:buNone/>
            </a:pPr>
            <a:endParaRPr sz="1800" dirty="0"/>
          </a:p>
          <a:p>
            <a:pPr indent="-228597">
              <a:buNone/>
            </a:pPr>
            <a:endParaRPr sz="1800" dirty="0"/>
          </a:p>
        </p:txBody>
      </p:sp>
      <p:pic>
        <p:nvPicPr>
          <p:cNvPr id="9" name="Google Shape;55;p13">
            <a:extLst>
              <a:ext uri="{FF2B5EF4-FFF2-40B4-BE49-F238E27FC236}">
                <a16:creationId xmlns:a16="http://schemas.microsoft.com/office/drawing/2014/main" id="{FD4C2D76-2EE2-43EE-BBD7-91EE01980E2E}"/>
              </a:ext>
            </a:extLst>
          </p:cNvPr>
          <p:cNvPicPr preferRelativeResize="0"/>
          <p:nvPr/>
        </p:nvPicPr>
        <p:blipFill rotWithShape="1">
          <a:blip r:embed="rId3">
            <a:alphaModFix/>
          </a:blip>
          <a:srcRect/>
          <a:stretch/>
        </p:blipFill>
        <p:spPr>
          <a:xfrm>
            <a:off x="8250280" y="111981"/>
            <a:ext cx="699715" cy="732022"/>
          </a:xfrm>
          <a:prstGeom prst="rect">
            <a:avLst/>
          </a:prstGeom>
          <a:noFill/>
          <a:ln>
            <a:noFill/>
          </a:ln>
          <a:effectLst>
            <a:outerShdw blurRad="200025" dist="19050" dir="5400000" algn="bl" rotWithShape="0">
              <a:srgbClr val="000000">
                <a:alpha val="49803"/>
              </a:srgbClr>
            </a:outerShdw>
          </a:effectLst>
        </p:spPr>
      </p:pic>
      <p:grpSp>
        <p:nvGrpSpPr>
          <p:cNvPr id="7" name="Groep 6">
            <a:extLst>
              <a:ext uri="{FF2B5EF4-FFF2-40B4-BE49-F238E27FC236}">
                <a16:creationId xmlns:a16="http://schemas.microsoft.com/office/drawing/2014/main" id="{E3AC1040-EC1E-A44F-984D-B7BEFA581D6B}"/>
              </a:ext>
            </a:extLst>
          </p:cNvPr>
          <p:cNvGrpSpPr/>
          <p:nvPr/>
        </p:nvGrpSpPr>
        <p:grpSpPr>
          <a:xfrm>
            <a:off x="6468741" y="1599120"/>
            <a:ext cx="2700144" cy="2390320"/>
            <a:chOff x="538162" y="588658"/>
            <a:chExt cx="3873793" cy="3587849"/>
          </a:xfrm>
        </p:grpSpPr>
        <p:sp>
          <p:nvSpPr>
            <p:cNvPr id="8" name="Ovaal 7">
              <a:extLst>
                <a:ext uri="{FF2B5EF4-FFF2-40B4-BE49-F238E27FC236}">
                  <a16:creationId xmlns:a16="http://schemas.microsoft.com/office/drawing/2014/main" id="{48ED6FE3-2E45-9344-86F7-C8E31CB9F77D}"/>
                </a:ext>
              </a:extLst>
            </p:cNvPr>
            <p:cNvSpPr/>
            <p:nvPr/>
          </p:nvSpPr>
          <p:spPr>
            <a:xfrm>
              <a:off x="538162" y="588658"/>
              <a:ext cx="2228850" cy="2228850"/>
            </a:xfrm>
            <a:prstGeom prst="ellipse">
              <a:avLst/>
            </a:prstGeom>
            <a:solidFill>
              <a:srgbClr val="92D050">
                <a:alpha val="8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Testen</a:t>
              </a:r>
            </a:p>
          </p:txBody>
        </p:sp>
        <p:sp>
          <p:nvSpPr>
            <p:cNvPr id="10" name="Ovaal 9">
              <a:extLst>
                <a:ext uri="{FF2B5EF4-FFF2-40B4-BE49-F238E27FC236}">
                  <a16:creationId xmlns:a16="http://schemas.microsoft.com/office/drawing/2014/main" id="{ACEAAB97-1BA1-EC46-934F-21B6E9AEC6E7}"/>
                </a:ext>
              </a:extLst>
            </p:cNvPr>
            <p:cNvSpPr/>
            <p:nvPr/>
          </p:nvSpPr>
          <p:spPr>
            <a:xfrm>
              <a:off x="2183105" y="588658"/>
              <a:ext cx="2228850" cy="2228850"/>
            </a:xfrm>
            <a:prstGeom prst="ellipse">
              <a:avLst/>
            </a:prstGeom>
            <a:solidFill>
              <a:srgbClr val="00B0F0">
                <a:alpha val="5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Leren</a:t>
              </a:r>
            </a:p>
          </p:txBody>
        </p:sp>
        <p:sp>
          <p:nvSpPr>
            <p:cNvPr id="11" name="Ovaal 10">
              <a:extLst>
                <a:ext uri="{FF2B5EF4-FFF2-40B4-BE49-F238E27FC236}">
                  <a16:creationId xmlns:a16="http://schemas.microsoft.com/office/drawing/2014/main" id="{113E1631-B265-C24C-9F9A-3BA529B03E72}"/>
                </a:ext>
              </a:extLst>
            </p:cNvPr>
            <p:cNvSpPr/>
            <p:nvPr/>
          </p:nvSpPr>
          <p:spPr>
            <a:xfrm>
              <a:off x="1360634" y="1947657"/>
              <a:ext cx="2228850" cy="2228850"/>
            </a:xfrm>
            <a:prstGeom prst="ellipse">
              <a:avLst/>
            </a:prstGeom>
            <a:solidFill>
              <a:schemeClr val="bg1">
                <a:lumMod val="50000"/>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solidFill>
                    <a:schemeClr val="tx1"/>
                  </a:solidFill>
                </a:rPr>
                <a:t>Demonstreren</a:t>
              </a:r>
              <a:endParaRPr lang="nl-NL" sz="1400" dirty="0">
                <a:solidFill>
                  <a:schemeClr val="tx1"/>
                </a:solidFill>
              </a:endParaRPr>
            </a:p>
          </p:txBody>
        </p:sp>
      </p:grpSp>
      <p:pic>
        <p:nvPicPr>
          <p:cNvPr id="12" name="Afbeelding 11">
            <a:extLst>
              <a:ext uri="{FF2B5EF4-FFF2-40B4-BE49-F238E27FC236}">
                <a16:creationId xmlns:a16="http://schemas.microsoft.com/office/drawing/2014/main" id="{C2DC93DA-9FA9-B940-A2E2-C8573ACF7F65}"/>
              </a:ext>
            </a:extLst>
          </p:cNvPr>
          <p:cNvPicPr>
            <a:picLocks noChangeAspect="1"/>
          </p:cNvPicPr>
          <p:nvPr/>
        </p:nvPicPr>
        <p:blipFill>
          <a:blip r:embed="rId4"/>
          <a:stretch>
            <a:fillRect/>
          </a:stretch>
        </p:blipFill>
        <p:spPr>
          <a:xfrm>
            <a:off x="7877432" y="4592169"/>
            <a:ext cx="1149633" cy="43935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p:nvPr/>
        </p:nvSpPr>
        <p:spPr>
          <a:xfrm>
            <a:off x="0" y="0"/>
            <a:ext cx="9144000" cy="963900"/>
          </a:xfrm>
          <a:prstGeom prst="rect">
            <a:avLst/>
          </a:prstGeom>
          <a:solidFill>
            <a:srgbClr val="13AEDF"/>
          </a:solidFill>
          <a:ln>
            <a:noFill/>
          </a:ln>
          <a:effectLst>
            <a:outerShdw blurRad="285750" dist="19050" algn="bl" rotWithShape="0">
              <a:srgbClr val="000000">
                <a:alpha val="49803"/>
              </a:srgbClr>
            </a:outerShdw>
          </a:effectLst>
        </p:spPr>
        <p:txBody>
          <a:bodyPr spcFirstLastPara="1" wrap="square" lIns="91425" tIns="91425" rIns="91425" bIns="91425" anchor="ctr" anchorCtr="0">
            <a:noAutofit/>
          </a:bodyPr>
          <a:lstStyle/>
          <a:p>
            <a:pPr>
              <a:buClr>
                <a:srgbClr val="000000"/>
              </a:buClr>
              <a:buSzPts val="1400"/>
            </a:pPr>
            <a:endParaRPr sz="1400" dirty="0">
              <a:latin typeface="Arial"/>
              <a:ea typeface="Arial"/>
              <a:cs typeface="Arial"/>
              <a:sym typeface="Arial"/>
            </a:endParaRPr>
          </a:p>
        </p:txBody>
      </p:sp>
      <p:sp>
        <p:nvSpPr>
          <p:cNvPr id="72" name="Google Shape;72;p15"/>
          <p:cNvSpPr txBox="1">
            <a:spLocks noGrp="1"/>
          </p:cNvSpPr>
          <p:nvPr>
            <p:ph type="title"/>
          </p:nvPr>
        </p:nvSpPr>
        <p:spPr>
          <a:xfrm>
            <a:off x="311700" y="288275"/>
            <a:ext cx="8520600" cy="572700"/>
          </a:xfrm>
          <a:prstGeom prst="rect">
            <a:avLst/>
          </a:prstGeom>
          <a:noFill/>
          <a:ln>
            <a:noFill/>
          </a:ln>
        </p:spPr>
        <p:txBody>
          <a:bodyPr spcFirstLastPara="1" vert="horz" wrap="square" lIns="91425" tIns="91425" rIns="91425" bIns="91425" rtlCol="0" anchor="t" anchorCtr="0">
            <a:noAutofit/>
          </a:bodyPr>
          <a:lstStyle/>
          <a:p>
            <a:r>
              <a:rPr lang="de" dirty="0" err="1">
                <a:solidFill>
                  <a:srgbClr val="FFFFFF"/>
                </a:solidFill>
                <a:latin typeface="Comfortaa"/>
                <a:ea typeface="Comfortaa"/>
                <a:cs typeface="Comfortaa"/>
                <a:sym typeface="Comfortaa"/>
              </a:rPr>
              <a:t>Ondersteuning</a:t>
            </a:r>
            <a:r>
              <a:rPr lang="de" dirty="0">
                <a:solidFill>
                  <a:srgbClr val="FFFFFF"/>
                </a:solidFill>
                <a:latin typeface="Comfortaa"/>
                <a:ea typeface="Comfortaa"/>
                <a:cs typeface="Comfortaa"/>
                <a:sym typeface="Comfortaa"/>
              </a:rPr>
              <a:t> MKB </a:t>
            </a:r>
            <a:r>
              <a:rPr lang="de" dirty="0" err="1">
                <a:solidFill>
                  <a:srgbClr val="FFFFFF"/>
                </a:solidFill>
                <a:latin typeface="Comfortaa"/>
                <a:ea typeface="Comfortaa"/>
                <a:cs typeface="Comfortaa"/>
                <a:sym typeface="Comfortaa"/>
              </a:rPr>
              <a:t>Noord</a:t>
            </a:r>
            <a:r>
              <a:rPr lang="de" dirty="0">
                <a:solidFill>
                  <a:srgbClr val="FFFFFF"/>
                </a:solidFill>
                <a:latin typeface="Comfortaa"/>
                <a:ea typeface="Comfortaa"/>
                <a:cs typeface="Comfortaa"/>
                <a:sym typeface="Comfortaa"/>
              </a:rPr>
              <a:t> </a:t>
            </a:r>
            <a:r>
              <a:rPr lang="de" dirty="0" err="1">
                <a:solidFill>
                  <a:srgbClr val="FFFFFF"/>
                </a:solidFill>
                <a:latin typeface="Comfortaa"/>
                <a:ea typeface="Comfortaa"/>
                <a:cs typeface="Comfortaa"/>
                <a:sym typeface="Comfortaa"/>
              </a:rPr>
              <a:t>Nederland</a:t>
            </a:r>
            <a:endParaRPr dirty="0"/>
          </a:p>
        </p:txBody>
      </p:sp>
      <p:sp>
        <p:nvSpPr>
          <p:cNvPr id="73" name="Google Shape;73;p15"/>
          <p:cNvSpPr txBox="1">
            <a:spLocks noGrp="1"/>
          </p:cNvSpPr>
          <p:nvPr>
            <p:ph type="body" idx="1"/>
          </p:nvPr>
        </p:nvSpPr>
        <p:spPr>
          <a:xfrm>
            <a:off x="311700" y="1152475"/>
            <a:ext cx="8520600" cy="3416400"/>
          </a:xfrm>
          <a:prstGeom prst="rect">
            <a:avLst/>
          </a:prstGeom>
          <a:noFill/>
          <a:ln>
            <a:noFill/>
          </a:ln>
        </p:spPr>
        <p:txBody>
          <a:bodyPr spcFirstLastPara="1" vert="horz" wrap="square" lIns="91425" tIns="91425" rIns="91425" bIns="91425" rtlCol="0" anchor="t" anchorCtr="0">
            <a:noAutofit/>
          </a:bodyPr>
          <a:lstStyle/>
          <a:p>
            <a:pPr indent="-228597">
              <a:buNone/>
            </a:pPr>
            <a:endParaRPr dirty="0"/>
          </a:p>
          <a:p>
            <a:pPr indent="-228597">
              <a:buNone/>
            </a:pPr>
            <a:endParaRPr dirty="0"/>
          </a:p>
          <a:p>
            <a:pPr indent="-228597">
              <a:buNone/>
            </a:pPr>
            <a:endParaRPr dirty="0"/>
          </a:p>
          <a:p>
            <a:pPr indent="-228597">
              <a:buNone/>
            </a:pPr>
            <a:endParaRPr dirty="0"/>
          </a:p>
        </p:txBody>
      </p:sp>
      <p:pic>
        <p:nvPicPr>
          <p:cNvPr id="8" name="Google Shape;55;p13">
            <a:extLst>
              <a:ext uri="{FF2B5EF4-FFF2-40B4-BE49-F238E27FC236}">
                <a16:creationId xmlns:a16="http://schemas.microsoft.com/office/drawing/2014/main" id="{E3FD00BB-BD08-4994-AF32-DBDFF764C404}"/>
              </a:ext>
            </a:extLst>
          </p:cNvPr>
          <p:cNvPicPr preferRelativeResize="0"/>
          <p:nvPr/>
        </p:nvPicPr>
        <p:blipFill rotWithShape="1">
          <a:blip r:embed="rId3">
            <a:alphaModFix/>
          </a:blip>
          <a:srcRect/>
          <a:stretch/>
        </p:blipFill>
        <p:spPr>
          <a:xfrm>
            <a:off x="8250280" y="111981"/>
            <a:ext cx="699715" cy="732022"/>
          </a:xfrm>
          <a:prstGeom prst="rect">
            <a:avLst/>
          </a:prstGeom>
          <a:noFill/>
          <a:ln>
            <a:noFill/>
          </a:ln>
          <a:effectLst>
            <a:outerShdw blurRad="200025" dist="19050" dir="5400000" algn="bl" rotWithShape="0">
              <a:srgbClr val="000000">
                <a:alpha val="49803"/>
              </a:srgbClr>
            </a:outerShdw>
          </a:effectLst>
        </p:spPr>
      </p:pic>
      <p:pic>
        <p:nvPicPr>
          <p:cNvPr id="9" name="Afbeelding 8">
            <a:extLst>
              <a:ext uri="{FF2B5EF4-FFF2-40B4-BE49-F238E27FC236}">
                <a16:creationId xmlns:a16="http://schemas.microsoft.com/office/drawing/2014/main" id="{1892B885-1DE9-9B4E-8077-3CBEE4E310C6}"/>
              </a:ext>
            </a:extLst>
          </p:cNvPr>
          <p:cNvPicPr>
            <a:picLocks noChangeAspect="1"/>
          </p:cNvPicPr>
          <p:nvPr/>
        </p:nvPicPr>
        <p:blipFill>
          <a:blip r:embed="rId4"/>
          <a:stretch>
            <a:fillRect/>
          </a:stretch>
        </p:blipFill>
        <p:spPr>
          <a:xfrm>
            <a:off x="913880" y="963902"/>
            <a:ext cx="7544320" cy="4243679"/>
          </a:xfrm>
          <a:prstGeom prst="rect">
            <a:avLst/>
          </a:prstGeom>
        </p:spPr>
      </p:pic>
      <p:sp>
        <p:nvSpPr>
          <p:cNvPr id="2" name="Wolk 1">
            <a:extLst>
              <a:ext uri="{FF2B5EF4-FFF2-40B4-BE49-F238E27FC236}">
                <a16:creationId xmlns:a16="http://schemas.microsoft.com/office/drawing/2014/main" id="{F2A00BA7-D339-7EB0-3195-5C3AA90828E6}"/>
              </a:ext>
            </a:extLst>
          </p:cNvPr>
          <p:cNvSpPr/>
          <p:nvPr/>
        </p:nvSpPr>
        <p:spPr>
          <a:xfrm rot="20066404">
            <a:off x="-66555" y="2432412"/>
            <a:ext cx="1504709" cy="856527"/>
          </a:xfrm>
          <a:prstGeom prst="cloud">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t>vouchers</a:t>
            </a:r>
          </a:p>
        </p:txBody>
      </p:sp>
    </p:spTree>
    <p:extLst>
      <p:ext uri="{BB962C8B-B14F-4D97-AF65-F5344CB8AC3E}">
        <p14:creationId xmlns:p14="http://schemas.microsoft.com/office/powerpoint/2010/main" val="428829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5DD96D-8570-E048-59B8-7895E4A74232}"/>
              </a:ext>
            </a:extLst>
          </p:cNvPr>
          <p:cNvSpPr>
            <a:spLocks noGrp="1"/>
          </p:cNvSpPr>
          <p:nvPr>
            <p:ph type="title"/>
          </p:nvPr>
        </p:nvSpPr>
        <p:spPr/>
        <p:txBody>
          <a:bodyPr/>
          <a:lstStyle/>
          <a:p>
            <a:r>
              <a:rPr lang="nl-NL" dirty="0"/>
              <a:t>Agenda</a:t>
            </a:r>
          </a:p>
        </p:txBody>
      </p:sp>
      <p:sp>
        <p:nvSpPr>
          <p:cNvPr id="3" name="Tijdelijke aanduiding voor inhoud 2">
            <a:extLst>
              <a:ext uri="{FF2B5EF4-FFF2-40B4-BE49-F238E27FC236}">
                <a16:creationId xmlns:a16="http://schemas.microsoft.com/office/drawing/2014/main" id="{66887A20-E38E-AEBF-BEE7-84C27CA22410}"/>
              </a:ext>
            </a:extLst>
          </p:cNvPr>
          <p:cNvSpPr>
            <a:spLocks noGrp="1"/>
          </p:cNvSpPr>
          <p:nvPr>
            <p:ph idx="1"/>
          </p:nvPr>
        </p:nvSpPr>
        <p:spPr/>
        <p:txBody>
          <a:bodyPr/>
          <a:lstStyle/>
          <a:p>
            <a:pPr>
              <a:buFontTx/>
              <a:buChar char="-"/>
            </a:pPr>
            <a:r>
              <a:rPr lang="nl-NL" dirty="0"/>
              <a:t>EnTranCe Centre of Expertise Energy</a:t>
            </a:r>
          </a:p>
          <a:p>
            <a:pPr>
              <a:buFontTx/>
              <a:buChar char="-"/>
            </a:pPr>
            <a:endParaRPr lang="nl-NL" dirty="0"/>
          </a:p>
          <a:p>
            <a:pPr>
              <a:buFontTx/>
              <a:buChar char="-"/>
            </a:pPr>
            <a:r>
              <a:rPr lang="nl-NL" dirty="0"/>
              <a:t>Congestieproblemen zijn heel actueel</a:t>
            </a:r>
          </a:p>
          <a:p>
            <a:pPr>
              <a:buFontTx/>
              <a:buChar char="-"/>
            </a:pPr>
            <a:endParaRPr lang="nl-NL" dirty="0"/>
          </a:p>
          <a:p>
            <a:pPr>
              <a:buFontTx/>
              <a:buChar char="-"/>
            </a:pPr>
            <a:r>
              <a:rPr lang="nl-NL" dirty="0"/>
              <a:t>Waterstof : een oplossing ?</a:t>
            </a:r>
            <a:br>
              <a:rPr lang="nl-NL" dirty="0"/>
            </a:br>
            <a:endParaRPr lang="nl-NL" dirty="0"/>
          </a:p>
          <a:p>
            <a:pPr>
              <a:buFontTx/>
              <a:buChar char="-"/>
            </a:pPr>
            <a:r>
              <a:rPr lang="nl-NL" dirty="0"/>
              <a:t>Vragen</a:t>
            </a:r>
          </a:p>
          <a:p>
            <a:pPr>
              <a:buFontTx/>
              <a:buChar char="-"/>
            </a:pPr>
            <a:endParaRPr lang="nl-NL" dirty="0"/>
          </a:p>
        </p:txBody>
      </p:sp>
    </p:spTree>
    <p:extLst>
      <p:ext uri="{BB962C8B-B14F-4D97-AF65-F5344CB8AC3E}">
        <p14:creationId xmlns:p14="http://schemas.microsoft.com/office/powerpoint/2010/main" val="425358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p:nvPr/>
        </p:nvSpPr>
        <p:spPr>
          <a:xfrm>
            <a:off x="0" y="0"/>
            <a:ext cx="9144000" cy="963900"/>
          </a:xfrm>
          <a:prstGeom prst="rect">
            <a:avLst/>
          </a:prstGeom>
          <a:solidFill>
            <a:srgbClr val="13AEDF"/>
          </a:solidFill>
          <a:ln>
            <a:noFill/>
          </a:ln>
          <a:effectLst>
            <a:outerShdw blurRad="285750" dist="19050" algn="bl" rotWithShape="0">
              <a:srgbClr val="000000">
                <a:alpha val="49803"/>
              </a:srgbClr>
            </a:outerShdw>
          </a:effectLst>
        </p:spPr>
        <p:txBody>
          <a:bodyPr spcFirstLastPara="1" wrap="square" lIns="91425" tIns="91425" rIns="91425" bIns="91425" anchor="ctr" anchorCtr="0">
            <a:noAutofit/>
          </a:bodyPr>
          <a:lstStyle/>
          <a:p>
            <a:pPr>
              <a:buClr>
                <a:srgbClr val="000000"/>
              </a:buClr>
              <a:buSzPts val="1400"/>
            </a:pPr>
            <a:endParaRPr sz="1400" dirty="0">
              <a:latin typeface="Arial"/>
              <a:ea typeface="Arial"/>
              <a:cs typeface="Arial"/>
              <a:sym typeface="Arial"/>
            </a:endParaRPr>
          </a:p>
        </p:txBody>
      </p:sp>
      <p:sp>
        <p:nvSpPr>
          <p:cNvPr id="104" name="Google Shape;104;p19"/>
          <p:cNvSpPr txBox="1">
            <a:spLocks noGrp="1"/>
          </p:cNvSpPr>
          <p:nvPr>
            <p:ph type="title"/>
          </p:nvPr>
        </p:nvSpPr>
        <p:spPr>
          <a:xfrm>
            <a:off x="311700" y="195600"/>
            <a:ext cx="8520600" cy="572700"/>
          </a:xfrm>
          <a:prstGeom prst="rect">
            <a:avLst/>
          </a:prstGeom>
          <a:noFill/>
          <a:ln>
            <a:noFill/>
          </a:ln>
        </p:spPr>
        <p:txBody>
          <a:bodyPr spcFirstLastPara="1" vert="horz" wrap="square" lIns="91425" tIns="91425" rIns="91425" bIns="91425" rtlCol="0" anchor="t" anchorCtr="0">
            <a:noAutofit/>
          </a:bodyPr>
          <a:lstStyle/>
          <a:p>
            <a:r>
              <a:rPr lang="de" dirty="0" err="1">
                <a:solidFill>
                  <a:srgbClr val="FFFFFF"/>
                </a:solidFill>
                <a:latin typeface="Comfortaa"/>
                <a:ea typeface="Comfortaa"/>
                <a:cs typeface="Comfortaa"/>
                <a:sym typeface="Comfortaa"/>
              </a:rPr>
              <a:t>EnTranCe</a:t>
            </a:r>
            <a:r>
              <a:rPr lang="de" dirty="0">
                <a:solidFill>
                  <a:srgbClr val="FFFFFF"/>
                </a:solidFill>
                <a:latin typeface="Comfortaa"/>
                <a:ea typeface="Comfortaa"/>
                <a:cs typeface="Comfortaa"/>
                <a:sym typeface="Comfortaa"/>
              </a:rPr>
              <a:t> Field lab</a:t>
            </a:r>
            <a:endParaRPr dirty="0">
              <a:solidFill>
                <a:srgbClr val="FFFFFF"/>
              </a:solidFill>
              <a:latin typeface="Comfortaa"/>
              <a:ea typeface="Comfortaa"/>
              <a:cs typeface="Comfortaa"/>
              <a:sym typeface="Comfortaa"/>
            </a:endParaRPr>
          </a:p>
        </p:txBody>
      </p:sp>
      <p:pic>
        <p:nvPicPr>
          <p:cNvPr id="105" name="Google Shape;105;p19"/>
          <p:cNvPicPr preferRelativeResize="0"/>
          <p:nvPr/>
        </p:nvPicPr>
        <p:blipFill rotWithShape="1">
          <a:blip r:embed="rId3">
            <a:alphaModFix/>
          </a:blip>
          <a:srcRect t="13243" b="22653"/>
          <a:stretch/>
        </p:blipFill>
        <p:spPr>
          <a:xfrm>
            <a:off x="1018575" y="1425600"/>
            <a:ext cx="7106850" cy="3416400"/>
          </a:xfrm>
          <a:prstGeom prst="rect">
            <a:avLst/>
          </a:prstGeom>
          <a:noFill/>
          <a:ln>
            <a:noFill/>
          </a:ln>
          <a:effectLst>
            <a:outerShdw blurRad="57150" dist="19050" dir="5400000" algn="bl" rotWithShape="0">
              <a:srgbClr val="000000">
                <a:alpha val="49803"/>
              </a:srgbClr>
            </a:outerShdw>
          </a:effectLst>
        </p:spPr>
      </p:pic>
      <p:pic>
        <p:nvPicPr>
          <p:cNvPr id="3" name="Afbeelding 2" descr="Afbeelding met gebouw, buiten, teken, voorzijde&#10;&#10;Automatisch gegenereerde beschrijving">
            <a:extLst>
              <a:ext uri="{FF2B5EF4-FFF2-40B4-BE49-F238E27FC236}">
                <a16:creationId xmlns:a16="http://schemas.microsoft.com/office/drawing/2014/main" id="{8BB32FCA-8DA5-44C3-AC82-89F1618D3205}"/>
              </a:ext>
            </a:extLst>
          </p:cNvPr>
          <p:cNvPicPr>
            <a:picLocks noChangeAspect="1"/>
          </p:cNvPicPr>
          <p:nvPr/>
        </p:nvPicPr>
        <p:blipFill>
          <a:blip r:embed="rId4"/>
          <a:stretch>
            <a:fillRect/>
          </a:stretch>
        </p:blipFill>
        <p:spPr>
          <a:xfrm>
            <a:off x="1018575" y="2872731"/>
            <a:ext cx="2625694" cy="1969271"/>
          </a:xfrm>
          <a:prstGeom prst="rect">
            <a:avLst/>
          </a:prstGeom>
        </p:spPr>
      </p:pic>
      <p:pic>
        <p:nvPicPr>
          <p:cNvPr id="7" name="Google Shape;55;p13">
            <a:extLst>
              <a:ext uri="{FF2B5EF4-FFF2-40B4-BE49-F238E27FC236}">
                <a16:creationId xmlns:a16="http://schemas.microsoft.com/office/drawing/2014/main" id="{F29A2D85-8733-478F-904D-E5147744C852}"/>
              </a:ext>
            </a:extLst>
          </p:cNvPr>
          <p:cNvPicPr preferRelativeResize="0"/>
          <p:nvPr/>
        </p:nvPicPr>
        <p:blipFill rotWithShape="1">
          <a:blip r:embed="rId5">
            <a:alphaModFix/>
          </a:blip>
          <a:srcRect/>
          <a:stretch/>
        </p:blipFill>
        <p:spPr>
          <a:xfrm>
            <a:off x="8250280" y="111981"/>
            <a:ext cx="699715" cy="732022"/>
          </a:xfrm>
          <a:prstGeom prst="rect">
            <a:avLst/>
          </a:prstGeom>
          <a:noFill/>
          <a:ln>
            <a:noFill/>
          </a:ln>
          <a:effectLst>
            <a:outerShdw blurRad="200025" dist="19050" dir="5400000" algn="bl" rotWithShape="0">
              <a:srgbClr val="000000">
                <a:alpha val="49803"/>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28605" y="843558"/>
            <a:ext cx="2615803" cy="3923705"/>
          </a:xfrm>
          <a:prstGeom prst="rect">
            <a:avLst/>
          </a:prstGeom>
        </p:spPr>
      </p:pic>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dirty="0"/>
              <a:t>6</a:t>
            </a:r>
          </a:p>
        </p:txBody>
      </p:sp>
      <p:sp>
        <p:nvSpPr>
          <p:cNvPr id="8" name="Title 1"/>
          <p:cNvSpPr>
            <a:spLocks noGrp="1"/>
          </p:cNvSpPr>
          <p:nvPr>
            <p:ph type="title"/>
          </p:nvPr>
        </p:nvSpPr>
        <p:spPr>
          <a:xfrm>
            <a:off x="755576" y="411510"/>
            <a:ext cx="7632848" cy="504056"/>
          </a:xfrm>
          <a:noFill/>
        </p:spPr>
        <p:txBody>
          <a:bodyPr/>
          <a:lstStyle/>
          <a:p>
            <a:pPr>
              <a:defRPr/>
            </a:pPr>
            <a:r>
              <a:rPr lang="en-US" b="1">
                <a:solidFill>
                  <a:srgbClr val="EE7F00"/>
                </a:solidFill>
                <a:latin typeface="HelveticaNeueLT Std" panose="020B0604020202020204" pitchFamily="34" charset="0"/>
              </a:rPr>
              <a:t>Hanze University of Applied Sciences </a:t>
            </a:r>
          </a:p>
        </p:txBody>
      </p:sp>
      <p:sp>
        <p:nvSpPr>
          <p:cNvPr id="9" name="Content Placeholder 2"/>
          <p:cNvSpPr>
            <a:spLocks noGrp="1"/>
          </p:cNvSpPr>
          <p:nvPr>
            <p:ph idx="1"/>
          </p:nvPr>
        </p:nvSpPr>
        <p:spPr>
          <a:xfrm>
            <a:off x="755576" y="1275606"/>
            <a:ext cx="3816424" cy="3168352"/>
          </a:xfrm>
          <a:solidFill>
            <a:schemeClr val="bg1"/>
          </a:solidFill>
        </p:spPr>
        <p:txBody>
          <a:bodyPr/>
          <a:lstStyle/>
          <a:p>
            <a:r>
              <a:rPr lang="en-US" altLang="en-US" sz="1600" dirty="0">
                <a:solidFill>
                  <a:srgbClr val="000000"/>
                </a:solidFill>
                <a:latin typeface="HelveticaNeueLT Std" panose="020B0604020202020204" pitchFamily="34" charset="0"/>
                <a:ea typeface="MS PGothic" charset="-128"/>
                <a:cs typeface="Arial" charset="0"/>
                <a:sym typeface="Arial" charset="0"/>
              </a:rPr>
              <a:t>Professionally oriented higher education</a:t>
            </a:r>
          </a:p>
          <a:p>
            <a:pPr lvl="1">
              <a:buFontTx/>
              <a:buChar char="-"/>
            </a:pPr>
            <a:r>
              <a:rPr lang="en-US" altLang="en-US" sz="1400" dirty="0">
                <a:solidFill>
                  <a:srgbClr val="000000"/>
                </a:solidFill>
                <a:latin typeface="HelveticaNeueLT Std" panose="020B0604020202020204" pitchFamily="34" charset="0"/>
                <a:ea typeface="MS PGothic" charset="-128"/>
                <a:cs typeface="Arial" charset="0"/>
                <a:sym typeface="Arial" charset="0"/>
              </a:rPr>
              <a:t>&gt; 30000 students </a:t>
            </a:r>
          </a:p>
          <a:p>
            <a:pPr lvl="1">
              <a:buFontTx/>
              <a:buChar char="-"/>
            </a:pPr>
            <a:r>
              <a:rPr lang="en-US" altLang="en-US" sz="1400" dirty="0">
                <a:solidFill>
                  <a:srgbClr val="000000"/>
                </a:solidFill>
                <a:latin typeface="HelveticaNeueLT Std" panose="020B0604020202020204" pitchFamily="34" charset="0"/>
                <a:ea typeface="MS PGothic" charset="-128"/>
                <a:cs typeface="Arial" charset="0"/>
                <a:sym typeface="Arial" charset="0"/>
              </a:rPr>
              <a:t>2.700 employees </a:t>
            </a:r>
          </a:p>
          <a:p>
            <a:r>
              <a:rPr lang="en-US" altLang="en-US" sz="1600" b="1" dirty="0">
                <a:solidFill>
                  <a:srgbClr val="000000"/>
                </a:solidFill>
                <a:latin typeface="HelveticaNeueLT Std" panose="020B0604020202020204" pitchFamily="34" charset="0"/>
                <a:ea typeface="MS PGothic" charset="-128"/>
                <a:cs typeface="Arial" charset="0"/>
                <a:sym typeface="Arial" charset="0"/>
              </a:rPr>
              <a:t>70+ </a:t>
            </a:r>
            <a:r>
              <a:rPr lang="en-US" altLang="en-US" sz="1600" dirty="0">
                <a:solidFill>
                  <a:srgbClr val="000000"/>
                </a:solidFill>
                <a:latin typeface="HelveticaNeueLT Std" panose="020B0604020202020204" pitchFamily="34" charset="0"/>
                <a:ea typeface="MS PGothic" charset="-128"/>
                <a:cs typeface="Arial" charset="0"/>
                <a:sym typeface="Arial" charset="0"/>
              </a:rPr>
              <a:t>bachelor programs, </a:t>
            </a:r>
            <a:r>
              <a:rPr lang="en-US" altLang="en-US" sz="1600" b="1" dirty="0">
                <a:solidFill>
                  <a:srgbClr val="000000"/>
                </a:solidFill>
                <a:latin typeface="HelveticaNeueLT Std" panose="020B0604020202020204" pitchFamily="34" charset="0"/>
                <a:ea typeface="MS PGothic" charset="-128"/>
                <a:cs typeface="Arial" charset="0"/>
                <a:sym typeface="Arial" charset="0"/>
              </a:rPr>
              <a:t>20</a:t>
            </a:r>
            <a:r>
              <a:rPr lang="en-US" altLang="en-US" sz="1600" dirty="0">
                <a:solidFill>
                  <a:srgbClr val="000000"/>
                </a:solidFill>
                <a:latin typeface="HelveticaNeueLT Std" panose="020B0604020202020204" pitchFamily="34" charset="0"/>
                <a:ea typeface="MS PGothic" charset="-128"/>
                <a:cs typeface="Arial" charset="0"/>
                <a:sym typeface="Arial" charset="0"/>
              </a:rPr>
              <a:t> master programs</a:t>
            </a:r>
          </a:p>
          <a:p>
            <a:pPr lvl="1"/>
            <a:r>
              <a:rPr lang="en-US" altLang="en-US" sz="1400" dirty="0">
                <a:solidFill>
                  <a:srgbClr val="000000"/>
                </a:solidFill>
                <a:latin typeface="HelveticaNeueLT Std" panose="020B0604020202020204" pitchFamily="34" charset="0"/>
                <a:ea typeface="MS PGothic" charset="-128"/>
                <a:cs typeface="Arial" charset="0"/>
                <a:sym typeface="Arial" charset="0"/>
              </a:rPr>
              <a:t>22 studies with an energy route</a:t>
            </a:r>
          </a:p>
          <a:p>
            <a:pPr lvl="1"/>
            <a:r>
              <a:rPr lang="en-US" altLang="en-US" sz="1400" dirty="0">
                <a:solidFill>
                  <a:srgbClr val="000000"/>
                </a:solidFill>
                <a:latin typeface="HelveticaNeueLT Std" panose="020B0604020202020204" pitchFamily="34" charset="0"/>
                <a:ea typeface="MS PGothic" charset="-128"/>
                <a:cs typeface="Arial" charset="0"/>
                <a:sym typeface="Arial" charset="0"/>
              </a:rPr>
              <a:t>3 energy master programs</a:t>
            </a:r>
            <a:r>
              <a:rPr lang="nl-NL" altLang="en-US" sz="1400" dirty="0">
                <a:latin typeface="HelveticaNeueLT Std" panose="020B0604020202020204" pitchFamily="34" charset="0"/>
                <a:sym typeface="Arial" charset="0"/>
              </a:rPr>
              <a:t> </a:t>
            </a:r>
            <a:r>
              <a:rPr lang="en-US" altLang="en-US" sz="1000" i="1" dirty="0">
                <a:latin typeface="HelveticaNeueLT Std" panose="020B0604020202020204" pitchFamily="34" charset="0"/>
                <a:sym typeface="Arial" charset="0"/>
              </a:rPr>
              <a:t>(one under development)</a:t>
            </a:r>
          </a:p>
          <a:p>
            <a:pPr lvl="1"/>
            <a:r>
              <a:rPr lang="en-US" altLang="en-US" sz="1400" dirty="0">
                <a:solidFill>
                  <a:srgbClr val="000000"/>
                </a:solidFill>
                <a:latin typeface="HelveticaNeueLT Std" panose="020B0604020202020204" pitchFamily="34" charset="0"/>
                <a:ea typeface="MS PGothic" charset="-128"/>
                <a:cs typeface="Arial" charset="0"/>
                <a:sym typeface="Arial" charset="0"/>
              </a:rPr>
              <a:t>7 professorships with topic energy</a:t>
            </a:r>
          </a:p>
          <a:p>
            <a:pPr lvl="1"/>
            <a:r>
              <a:rPr lang="en-US" altLang="en-US" sz="1400" b="1" dirty="0">
                <a:solidFill>
                  <a:srgbClr val="000000"/>
                </a:solidFill>
                <a:latin typeface="HelveticaNeueLT Std" panose="020B0604020202020204" pitchFamily="34" charset="0"/>
                <a:ea typeface="MS PGothic" charset="-128"/>
                <a:cs typeface="Arial" charset="0"/>
                <a:sym typeface="Arial" charset="0"/>
              </a:rPr>
              <a:t>Energy testing ground EnTranCe</a:t>
            </a:r>
          </a:p>
          <a:p>
            <a:pPr lvl="1"/>
            <a:endParaRPr lang="en-US" altLang="en-US" sz="1000" i="1" dirty="0">
              <a:solidFill>
                <a:srgbClr val="000000"/>
              </a:solidFill>
              <a:latin typeface="HelveticaNeueLT Std" panose="020B0604020202020204" pitchFamily="34" charset="0"/>
              <a:ea typeface="MS PGothic" charset="-128"/>
              <a:cs typeface="Arial" charset="0"/>
              <a:sym typeface="Arial"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762" y="4192854"/>
            <a:ext cx="2109614" cy="467128"/>
          </a:xfrm>
          <a:prstGeom prst="rect">
            <a:avLst/>
          </a:prstGeom>
        </p:spPr>
      </p:pic>
    </p:spTree>
    <p:extLst>
      <p:ext uri="{BB962C8B-B14F-4D97-AF65-F5344CB8AC3E}">
        <p14:creationId xmlns:p14="http://schemas.microsoft.com/office/powerpoint/2010/main" val="310850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1662" t="26750" r="1478" b="16949"/>
          <a:stretch/>
        </p:blipFill>
        <p:spPr>
          <a:xfrm>
            <a:off x="107504" y="924943"/>
            <a:ext cx="8856984" cy="2304256"/>
          </a:xfrm>
          <a:prstGeom prst="rect">
            <a:avLst/>
          </a:prstGeom>
        </p:spPr>
      </p:pic>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a:t>8</a:t>
            </a:r>
          </a:p>
        </p:txBody>
      </p:sp>
      <p:sp>
        <p:nvSpPr>
          <p:cNvPr id="14" name="Title 1"/>
          <p:cNvSpPr>
            <a:spLocks noGrp="1"/>
          </p:cNvSpPr>
          <p:nvPr>
            <p:ph type="title"/>
          </p:nvPr>
        </p:nvSpPr>
        <p:spPr>
          <a:xfrm>
            <a:off x="755576" y="411510"/>
            <a:ext cx="7632848" cy="504056"/>
          </a:xfrm>
          <a:noFill/>
        </p:spPr>
        <p:txBody>
          <a:bodyPr/>
          <a:lstStyle/>
          <a:p>
            <a:pPr>
              <a:defRPr/>
            </a:pPr>
            <a:r>
              <a:rPr lang="en-US" b="1">
                <a:solidFill>
                  <a:srgbClr val="EE7F00"/>
                </a:solidFill>
                <a:latin typeface="HelveticaNeueLT Std" panose="020B0604020202020204" pitchFamily="34" charset="0"/>
              </a:rPr>
              <a:t>Position: Bridging two Worlds</a:t>
            </a:r>
          </a:p>
        </p:txBody>
      </p:sp>
      <p:pic>
        <p:nvPicPr>
          <p:cNvPr id="10" name="Afbeelding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0000" y="2701640"/>
            <a:ext cx="1544328" cy="86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34871" y="3675572"/>
            <a:ext cx="1301625" cy="9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al 12"/>
          <p:cNvSpPr>
            <a:spLocks noChangeArrowheads="1"/>
          </p:cNvSpPr>
          <p:nvPr/>
        </p:nvSpPr>
        <p:spPr bwMode="auto">
          <a:xfrm>
            <a:off x="3229489" y="1419622"/>
            <a:ext cx="2549764" cy="1011452"/>
          </a:xfrm>
          <a:prstGeom prst="ellipse">
            <a:avLst/>
          </a:prstGeom>
          <a:noFill/>
          <a:ln>
            <a:headEnd/>
            <a:tailEnd/>
          </a:ln>
        </p:spPr>
        <p:style>
          <a:lnRef idx="2">
            <a:schemeClr val="dk1"/>
          </a:lnRef>
          <a:fillRef idx="1">
            <a:schemeClr val="lt1"/>
          </a:fillRef>
          <a:effectRef idx="0">
            <a:schemeClr val="dk1"/>
          </a:effectRef>
          <a:fontRef idx="minor">
            <a:schemeClr val="dk1"/>
          </a:fontRef>
        </p:style>
        <p:txBody>
          <a:bodyPr/>
          <a:lstStyle>
            <a:lvl1pPr>
              <a:defRPr sz="2400" baseline="-25000">
                <a:solidFill>
                  <a:schemeClr val="tx1"/>
                </a:solidFill>
                <a:latin typeface="Arial" charset="0"/>
                <a:ea typeface="MS PGothic" charset="-128"/>
              </a:defRPr>
            </a:lvl1pPr>
            <a:lvl2pPr marL="742950" indent="-285750">
              <a:defRPr sz="2400" baseline="-25000">
                <a:solidFill>
                  <a:schemeClr val="tx1"/>
                </a:solidFill>
                <a:latin typeface="Arial" charset="0"/>
                <a:ea typeface="MS PGothic" charset="-128"/>
              </a:defRPr>
            </a:lvl2pPr>
            <a:lvl3pPr marL="1143000" indent="-228600">
              <a:defRPr sz="2400" baseline="-25000">
                <a:solidFill>
                  <a:schemeClr val="tx1"/>
                </a:solidFill>
                <a:latin typeface="Arial" charset="0"/>
                <a:ea typeface="MS PGothic" charset="-128"/>
              </a:defRPr>
            </a:lvl3pPr>
            <a:lvl4pPr marL="1600200" indent="-228600">
              <a:defRPr sz="2400" baseline="-25000">
                <a:solidFill>
                  <a:schemeClr val="tx1"/>
                </a:solidFill>
                <a:latin typeface="Arial" charset="0"/>
                <a:ea typeface="MS PGothic" charset="-128"/>
              </a:defRPr>
            </a:lvl4pPr>
            <a:lvl5pPr marL="2057400" indent="-228600">
              <a:defRPr sz="2400" baseline="-25000">
                <a:solidFill>
                  <a:schemeClr val="tx1"/>
                </a:solidFill>
                <a:latin typeface="Arial" charset="0"/>
                <a:ea typeface="MS PGothic" charset="-128"/>
              </a:defRPr>
            </a:lvl5pPr>
            <a:lvl6pPr marL="2514600" indent="-228600" eaLnBrk="0" fontAlgn="base" hangingPunct="0">
              <a:spcBef>
                <a:spcPct val="0"/>
              </a:spcBef>
              <a:spcAft>
                <a:spcPct val="0"/>
              </a:spcAft>
              <a:defRPr sz="2400" baseline="-25000">
                <a:solidFill>
                  <a:schemeClr val="tx1"/>
                </a:solidFill>
                <a:latin typeface="Arial" charset="0"/>
                <a:ea typeface="MS PGothic" charset="-128"/>
              </a:defRPr>
            </a:lvl6pPr>
            <a:lvl7pPr marL="2971800" indent="-228600" eaLnBrk="0" fontAlgn="base" hangingPunct="0">
              <a:spcBef>
                <a:spcPct val="0"/>
              </a:spcBef>
              <a:spcAft>
                <a:spcPct val="0"/>
              </a:spcAft>
              <a:defRPr sz="2400" baseline="-25000">
                <a:solidFill>
                  <a:schemeClr val="tx1"/>
                </a:solidFill>
                <a:latin typeface="Arial" charset="0"/>
                <a:ea typeface="MS PGothic" charset="-128"/>
              </a:defRPr>
            </a:lvl7pPr>
            <a:lvl8pPr marL="3429000" indent="-228600" eaLnBrk="0" fontAlgn="base" hangingPunct="0">
              <a:spcBef>
                <a:spcPct val="0"/>
              </a:spcBef>
              <a:spcAft>
                <a:spcPct val="0"/>
              </a:spcAft>
              <a:defRPr sz="2400" baseline="-25000">
                <a:solidFill>
                  <a:schemeClr val="tx1"/>
                </a:solidFill>
                <a:latin typeface="Arial" charset="0"/>
                <a:ea typeface="MS PGothic" charset="-128"/>
              </a:defRPr>
            </a:lvl8pPr>
            <a:lvl9pPr marL="3886200" indent="-228600" eaLnBrk="0" fontAlgn="base" hangingPunct="0">
              <a:spcBef>
                <a:spcPct val="0"/>
              </a:spcBef>
              <a:spcAft>
                <a:spcPct val="0"/>
              </a:spcAft>
              <a:defRPr sz="2400" baseline="-25000">
                <a:solidFill>
                  <a:schemeClr val="tx1"/>
                </a:solidFill>
                <a:latin typeface="Arial" charset="0"/>
                <a:ea typeface="MS PGothic" charset="-128"/>
              </a:defRPr>
            </a:lvl9pPr>
          </a:lstStyle>
          <a:p>
            <a:endParaRPr lang="en-US" altLang="en-US" sz="1800"/>
          </a:p>
        </p:txBody>
      </p:sp>
      <p:sp>
        <p:nvSpPr>
          <p:cNvPr id="15" name="Tekstvak 13"/>
          <p:cNvSpPr txBox="1">
            <a:spLocks noChangeArrowheads="1"/>
          </p:cNvSpPr>
          <p:nvPr/>
        </p:nvSpPr>
        <p:spPr bwMode="auto">
          <a:xfrm>
            <a:off x="3429322" y="1563638"/>
            <a:ext cx="2294218" cy="54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baseline="-25000">
                <a:solidFill>
                  <a:schemeClr val="tx1"/>
                </a:solidFill>
                <a:latin typeface="Arial" charset="0"/>
                <a:ea typeface="MS PGothic" charset="-128"/>
              </a:defRPr>
            </a:lvl1pPr>
            <a:lvl2pPr marL="742950" indent="-285750" defTabSz="457200">
              <a:defRPr sz="2400" baseline="-25000">
                <a:solidFill>
                  <a:schemeClr val="tx1"/>
                </a:solidFill>
                <a:latin typeface="Arial" charset="0"/>
                <a:ea typeface="MS PGothic" charset="-128"/>
              </a:defRPr>
            </a:lvl2pPr>
            <a:lvl3pPr marL="1143000" indent="-228600" defTabSz="457200">
              <a:defRPr sz="2400" baseline="-25000">
                <a:solidFill>
                  <a:schemeClr val="tx1"/>
                </a:solidFill>
                <a:latin typeface="Arial" charset="0"/>
                <a:ea typeface="MS PGothic" charset="-128"/>
              </a:defRPr>
            </a:lvl3pPr>
            <a:lvl4pPr marL="1600200" indent="-228600" defTabSz="457200">
              <a:defRPr sz="2400" baseline="-25000">
                <a:solidFill>
                  <a:schemeClr val="tx1"/>
                </a:solidFill>
                <a:latin typeface="Arial" charset="0"/>
                <a:ea typeface="MS PGothic" charset="-128"/>
              </a:defRPr>
            </a:lvl4pPr>
            <a:lvl5pPr marL="2057400" indent="-228600" defTabSz="457200">
              <a:defRPr sz="2400" baseline="-250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baseline="-250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baseline="-250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baseline="-250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baseline="-25000">
                <a:solidFill>
                  <a:schemeClr val="tx1"/>
                </a:solidFill>
                <a:latin typeface="Arial" charset="0"/>
                <a:ea typeface="MS PGothic" charset="-128"/>
              </a:defRPr>
            </a:lvl9pPr>
          </a:lstStyle>
          <a:p>
            <a:r>
              <a:rPr lang="en-US" altLang="en-US" sz="4400" b="1" dirty="0" err="1">
                <a:solidFill>
                  <a:srgbClr val="EE7F00"/>
                </a:solidFill>
                <a:latin typeface="HelveticaNeueLT Std" panose="020B0604020202020204" pitchFamily="34" charset="0"/>
              </a:rPr>
              <a:t>CoE</a:t>
            </a:r>
            <a:r>
              <a:rPr lang="en-US" altLang="en-US" sz="4400" b="1" dirty="0">
                <a:solidFill>
                  <a:srgbClr val="EE7F00"/>
                </a:solidFill>
                <a:latin typeface="HelveticaNeueLT Std" panose="020B0604020202020204" pitchFamily="34" charset="0"/>
              </a:rPr>
              <a:t> Energy</a:t>
            </a:r>
          </a:p>
        </p:txBody>
      </p:sp>
      <p:pic>
        <p:nvPicPr>
          <p:cNvPr id="16" name="Afbeelding 1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2696" y="2459612"/>
            <a:ext cx="903046" cy="11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23162" y="1633537"/>
            <a:ext cx="1913334"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2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2696" y="1391640"/>
            <a:ext cx="1422828" cy="94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337843" y="3675572"/>
            <a:ext cx="1330501" cy="9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s://encrypted-tbn2.gstatic.com/images?q=tbn:ANd9GcQlq1gAIMdvvBIIVDOJKkLVIUL_rfJlKDM6k8tR9zuQXdUa8eIsHz3aTSXq"/>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95840" y="2701640"/>
            <a:ext cx="1440656"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Afbeelding 17"/>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547664" y="3735095"/>
            <a:ext cx="1375984" cy="916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Afbeelding 14"/>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504" y="3744192"/>
            <a:ext cx="1366223" cy="909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94206" y="3499929"/>
            <a:ext cx="2885794" cy="666849"/>
          </a:xfrm>
          <a:prstGeom prst="rect">
            <a:avLst/>
          </a:prstGeom>
          <a:noFill/>
        </p:spPr>
        <p:txBody>
          <a:bodyPr wrap="square" rtlCol="0">
            <a:spAutoFit/>
          </a:bodyPr>
          <a:lstStyle/>
          <a:p>
            <a:pPr algn="ctr"/>
            <a:r>
              <a:rPr lang="en-US" sz="2800"/>
              <a:t>Decentral when possible, </a:t>
            </a:r>
          </a:p>
          <a:p>
            <a:pPr algn="ctr"/>
            <a:r>
              <a:rPr lang="en-US" sz="2800"/>
              <a:t>central when necessary</a:t>
            </a:r>
          </a:p>
        </p:txBody>
      </p:sp>
      <p:pic>
        <p:nvPicPr>
          <p:cNvPr id="8" name="Picture 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107254" y="2732983"/>
            <a:ext cx="1324816" cy="885971"/>
          </a:xfrm>
          <a:prstGeom prst="rect">
            <a:avLst/>
          </a:prstGeom>
        </p:spPr>
      </p:pic>
    </p:spTree>
    <p:extLst>
      <p:ext uri="{BB962C8B-B14F-4D97-AF65-F5344CB8AC3E}">
        <p14:creationId xmlns:p14="http://schemas.microsoft.com/office/powerpoint/2010/main" val="179680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dirty="0"/>
              <a:t>9</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17313" y="356424"/>
            <a:ext cx="3743268" cy="4407790"/>
          </a:xfrm>
          <a:prstGeom prst="rect">
            <a:avLst/>
          </a:prstGeom>
          <a:effectLst>
            <a:softEdge rad="0"/>
          </a:effectLst>
        </p:spPr>
      </p:pic>
      <p:sp>
        <p:nvSpPr>
          <p:cNvPr id="13" name="Content Placeholder 2"/>
          <p:cNvSpPr>
            <a:spLocks noGrp="1"/>
          </p:cNvSpPr>
          <p:nvPr>
            <p:ph idx="1"/>
          </p:nvPr>
        </p:nvSpPr>
        <p:spPr>
          <a:xfrm>
            <a:off x="755576" y="976744"/>
            <a:ext cx="3816424" cy="2161842"/>
          </a:xfrm>
          <a:solidFill>
            <a:schemeClr val="bg1"/>
          </a:solidFill>
        </p:spPr>
        <p:txBody>
          <a:bodyPr/>
          <a:lstStyle/>
          <a:p>
            <a:pPr marL="0" indent="0">
              <a:buNone/>
            </a:pPr>
            <a:endParaRPr lang="en-US" sz="1600"/>
          </a:p>
          <a:p>
            <a:r>
              <a:rPr lang="en-US" sz="1600">
                <a:latin typeface="HelveticaNeueLT Std" panose="020B0604020202020204" pitchFamily="34" charset="0"/>
              </a:rPr>
              <a:t>An interdisciplinary and multilevel approach</a:t>
            </a:r>
          </a:p>
          <a:p>
            <a:r>
              <a:rPr lang="en-US" sz="1600">
                <a:latin typeface="HelveticaNeueLT Std" panose="020B0604020202020204" pitchFamily="34" charset="0"/>
              </a:rPr>
              <a:t>The establishment of co-ownership</a:t>
            </a:r>
          </a:p>
          <a:p>
            <a:r>
              <a:rPr lang="en-US" sz="1600">
                <a:latin typeface="HelveticaNeueLT Std" panose="020B0604020202020204" pitchFamily="34" charset="0"/>
              </a:rPr>
              <a:t>Involving young people </a:t>
            </a:r>
          </a:p>
          <a:p>
            <a:r>
              <a:rPr lang="en-US" sz="1600">
                <a:latin typeface="HelveticaNeueLT Std" panose="020B0604020202020204" pitchFamily="34" charset="0"/>
              </a:rPr>
              <a:t>Showing options and their impact</a:t>
            </a:r>
          </a:p>
          <a:p>
            <a:r>
              <a:rPr lang="en-US" sz="1600">
                <a:latin typeface="HelveticaNeueLT Std" panose="020B0604020202020204" pitchFamily="34" charset="0"/>
              </a:rPr>
              <a:t>In dialogue with stakeholders</a:t>
            </a:r>
          </a:p>
          <a:p>
            <a:pPr marL="0" indent="0">
              <a:buNone/>
            </a:pPr>
            <a:endParaRPr lang="nl-NL"/>
          </a:p>
        </p:txBody>
      </p:sp>
      <p:sp>
        <p:nvSpPr>
          <p:cNvPr id="14" name="Title 1"/>
          <p:cNvSpPr>
            <a:spLocks noGrp="1"/>
          </p:cNvSpPr>
          <p:nvPr>
            <p:ph type="title"/>
          </p:nvPr>
        </p:nvSpPr>
        <p:spPr>
          <a:xfrm>
            <a:off x="755576" y="411510"/>
            <a:ext cx="7632848" cy="504056"/>
          </a:xfrm>
          <a:noFill/>
        </p:spPr>
        <p:txBody>
          <a:bodyPr/>
          <a:lstStyle/>
          <a:p>
            <a:pPr>
              <a:defRPr/>
            </a:pPr>
            <a:r>
              <a:rPr lang="en-US" b="1">
                <a:solidFill>
                  <a:srgbClr val="EE7F00"/>
                </a:solidFill>
                <a:latin typeface="HelveticaNeueLT Std" panose="020B0604020202020204" pitchFamily="34" charset="0"/>
              </a:rPr>
              <a:t>Speeding up Innovation</a:t>
            </a:r>
          </a:p>
        </p:txBody>
      </p:sp>
    </p:spTree>
    <p:extLst>
      <p:ext uri="{BB962C8B-B14F-4D97-AF65-F5344CB8AC3E}">
        <p14:creationId xmlns:p14="http://schemas.microsoft.com/office/powerpoint/2010/main" val="4060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a:t>5</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5656" y="323305"/>
            <a:ext cx="6106048" cy="4443958"/>
          </a:xfrm>
          <a:prstGeom prst="rect">
            <a:avLst/>
          </a:prstGeom>
        </p:spPr>
      </p:pic>
    </p:spTree>
    <p:extLst>
      <p:ext uri="{BB962C8B-B14F-4D97-AF65-F5344CB8AC3E}">
        <p14:creationId xmlns:p14="http://schemas.microsoft.com/office/powerpoint/2010/main" val="1437387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11510"/>
            <a:ext cx="6257940" cy="504056"/>
          </a:xfrm>
        </p:spPr>
        <p:txBody>
          <a:bodyPr/>
          <a:lstStyle/>
          <a:p>
            <a:pPr>
              <a:defRPr/>
            </a:pPr>
            <a:r>
              <a:rPr lang="en-US" b="1">
                <a:solidFill>
                  <a:srgbClr val="EE7F00"/>
                </a:solidFill>
                <a:latin typeface="HelveticaNeueLT Std" panose="020B0604020202020204" pitchFamily="34" charset="0"/>
              </a:rPr>
              <a:t>1. Applied Research </a:t>
            </a:r>
          </a:p>
        </p:txBody>
      </p:sp>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dirty="0"/>
              <a:t>11</a:t>
            </a:r>
          </a:p>
        </p:txBody>
      </p:sp>
      <p:sp>
        <p:nvSpPr>
          <p:cNvPr id="9" name="Content Placeholder 8"/>
          <p:cNvSpPr>
            <a:spLocks noGrp="1"/>
          </p:cNvSpPr>
          <p:nvPr>
            <p:ph idx="1"/>
          </p:nvPr>
        </p:nvSpPr>
        <p:spPr>
          <a:xfrm>
            <a:off x="827584" y="1059582"/>
            <a:ext cx="7859216" cy="3535041"/>
          </a:xfrm>
        </p:spPr>
        <p:txBody>
          <a:bodyPr/>
          <a:lstStyle/>
          <a:p>
            <a:pPr marL="0" indent="0">
              <a:buNone/>
            </a:pPr>
            <a:r>
              <a:rPr lang="en-US" sz="2000" dirty="0">
                <a:latin typeface="HelveticaNeueLT Std" panose="020B0604020202020204" pitchFamily="34" charset="0"/>
              </a:rPr>
              <a:t>At the Centre of Expertise Energy we focus op 5 themes</a:t>
            </a:r>
          </a:p>
          <a:p>
            <a:pPr marL="0" indent="0">
              <a:buNone/>
            </a:pPr>
            <a:endParaRPr lang="en-US" sz="1400" dirty="0"/>
          </a:p>
          <a:p>
            <a:pPr marL="0" indent="0">
              <a:buNone/>
            </a:pPr>
            <a:endParaRPr lang="en-US" sz="1400" dirty="0"/>
          </a:p>
          <a:p>
            <a:r>
              <a:rPr lang="nl-NL" sz="2000" b="1" i="1" dirty="0"/>
              <a:t>Duurzame mobiliteit </a:t>
            </a:r>
            <a:endParaRPr lang="nl-NL" sz="1200" dirty="0"/>
          </a:p>
          <a:p>
            <a:r>
              <a:rPr lang="nl-NL" sz="2000" b="1" i="1" dirty="0"/>
              <a:t>Hernieuwbare gassen en duurzame brandstoffen </a:t>
            </a:r>
          </a:p>
          <a:p>
            <a:r>
              <a:rPr lang="nl-NL" sz="2000" b="1" i="1" dirty="0"/>
              <a:t>Industriële transformatie </a:t>
            </a:r>
            <a:endParaRPr lang="nl-NL" sz="1200" dirty="0"/>
          </a:p>
          <a:p>
            <a:r>
              <a:rPr lang="nl-NL" sz="2000" b="1" i="1" dirty="0"/>
              <a:t>Lokale en regionale </a:t>
            </a:r>
            <a:r>
              <a:rPr lang="nl-NL" sz="2000" b="1" i="1" dirty="0" err="1"/>
              <a:t>energie-strategieën</a:t>
            </a:r>
            <a:endParaRPr lang="nl-NL" sz="2000" b="1" i="1" dirty="0"/>
          </a:p>
          <a:p>
            <a:r>
              <a:rPr lang="nl-NL" sz="2000" b="1" i="1" dirty="0"/>
              <a:t>Systeemintegratie </a:t>
            </a:r>
            <a:endParaRPr lang="en-US" dirty="0"/>
          </a:p>
          <a:p>
            <a:pPr marL="514350" indent="-514350">
              <a:buFont typeface="+mj-lt"/>
              <a:buAutoNum type="arabicPeriod"/>
            </a:pPr>
            <a:endParaRPr lang="en-US" dirty="0"/>
          </a:p>
          <a:p>
            <a:endParaRPr lang="en-US" dirty="0"/>
          </a:p>
        </p:txBody>
      </p:sp>
    </p:spTree>
    <p:extLst>
      <p:ext uri="{BB962C8B-B14F-4D97-AF65-F5344CB8AC3E}">
        <p14:creationId xmlns:p14="http://schemas.microsoft.com/office/powerpoint/2010/main" val="2169439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11510"/>
            <a:ext cx="6257940" cy="504056"/>
          </a:xfrm>
        </p:spPr>
        <p:txBody>
          <a:bodyPr/>
          <a:lstStyle/>
          <a:p>
            <a:pPr>
              <a:defRPr/>
            </a:pPr>
            <a:r>
              <a:rPr lang="en-US" b="1">
                <a:solidFill>
                  <a:srgbClr val="EE7F00"/>
                </a:solidFill>
                <a:latin typeface="HelveticaNeueLT Std" panose="020B0604020202020204" pitchFamily="34" charset="0"/>
              </a:rPr>
              <a:t>2. Educational programs </a:t>
            </a:r>
          </a:p>
        </p:txBody>
      </p:sp>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dirty="0"/>
              <a:t>18</a:t>
            </a:r>
          </a:p>
        </p:txBody>
      </p:sp>
      <p:sp>
        <p:nvSpPr>
          <p:cNvPr id="9" name="Content Placeholder 8"/>
          <p:cNvSpPr>
            <a:spLocks noGrp="1"/>
          </p:cNvSpPr>
          <p:nvPr>
            <p:ph idx="1"/>
          </p:nvPr>
        </p:nvSpPr>
        <p:spPr>
          <a:xfrm>
            <a:off x="827584" y="1225455"/>
            <a:ext cx="7859216" cy="3247009"/>
          </a:xfrm>
        </p:spPr>
        <p:txBody>
          <a:bodyPr/>
          <a:lstStyle/>
          <a:p>
            <a:pPr>
              <a:lnSpc>
                <a:spcPct val="150000"/>
              </a:lnSpc>
            </a:pPr>
            <a:r>
              <a:rPr lang="en-US" sz="2000" dirty="0">
                <a:latin typeface="HelveticaNeueLT Std" panose="020B0604020202020204" pitchFamily="34" charset="0"/>
              </a:rPr>
              <a:t>Energy Routes in 22 schools leading to EAE certification</a:t>
            </a:r>
          </a:p>
          <a:p>
            <a:pPr>
              <a:lnSpc>
                <a:spcPct val="150000"/>
              </a:lnSpc>
            </a:pPr>
            <a:r>
              <a:rPr lang="en-US" sz="2000" dirty="0">
                <a:latin typeface="HelveticaNeueLT Std" panose="020B0604020202020204" pitchFamily="34" charset="0"/>
              </a:rPr>
              <a:t>Learning Community </a:t>
            </a:r>
            <a:r>
              <a:rPr lang="en-US" sz="1200" i="1" dirty="0">
                <a:latin typeface="HelveticaNeueLT Std" panose="020B0604020202020204" pitchFamily="34" charset="0"/>
              </a:rPr>
              <a:t>(Energy Transition Community EnTranCe)</a:t>
            </a:r>
          </a:p>
          <a:p>
            <a:pPr>
              <a:lnSpc>
                <a:spcPct val="150000"/>
              </a:lnSpc>
            </a:pPr>
            <a:r>
              <a:rPr lang="en-US" sz="2000" dirty="0">
                <a:latin typeface="HelveticaNeueLT Std" panose="020B0604020202020204" pitchFamily="34" charset="0"/>
              </a:rPr>
              <a:t>Master (MSc) portfolio</a:t>
            </a:r>
          </a:p>
          <a:p>
            <a:pPr lvl="1"/>
            <a:r>
              <a:rPr lang="en-US" sz="2000" dirty="0">
                <a:latin typeface="HelveticaNeueLT Std" panose="020B0604020202020204" pitchFamily="34" charset="0"/>
              </a:rPr>
              <a:t>European Master Renewable Energy</a:t>
            </a:r>
          </a:p>
          <a:p>
            <a:pPr lvl="1"/>
            <a:r>
              <a:rPr lang="en-US" sz="2000" dirty="0">
                <a:latin typeface="HelveticaNeueLT Std" panose="020B0604020202020204" pitchFamily="34" charset="0"/>
              </a:rPr>
              <a:t>Master Sustainable Energy System Management</a:t>
            </a:r>
          </a:p>
          <a:p>
            <a:pPr lvl="1"/>
            <a:r>
              <a:rPr lang="en-US" sz="2000" dirty="0">
                <a:latin typeface="HelveticaNeueLT Std" panose="020B0604020202020204" pitchFamily="34" charset="0"/>
              </a:rPr>
              <a:t>Master Energy 4 Society</a:t>
            </a:r>
            <a:endParaRPr lang="en-US" dirty="0"/>
          </a:p>
          <a:p>
            <a:pPr marL="514350" indent="-514350">
              <a:buFont typeface="+mj-lt"/>
              <a:buAutoNum type="arabicPeriod"/>
            </a:pPr>
            <a:endParaRPr lang="en-US" dirty="0"/>
          </a:p>
          <a:p>
            <a:endParaRPr lang="en-US" dirty="0"/>
          </a:p>
        </p:txBody>
      </p:sp>
    </p:spTree>
    <p:extLst>
      <p:ext uri="{BB962C8B-B14F-4D97-AF65-F5344CB8AC3E}">
        <p14:creationId xmlns:p14="http://schemas.microsoft.com/office/powerpoint/2010/main" val="353974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58606" y="411510"/>
            <a:ext cx="7274256" cy="4364554"/>
          </a:xfrm>
          <a:prstGeom prst="rect">
            <a:avLst/>
          </a:prstGeom>
        </p:spPr>
      </p:pic>
      <p:sp>
        <p:nvSpPr>
          <p:cNvPr id="2" name="Title 1"/>
          <p:cNvSpPr>
            <a:spLocks noGrp="1"/>
          </p:cNvSpPr>
          <p:nvPr>
            <p:ph type="title"/>
          </p:nvPr>
        </p:nvSpPr>
        <p:spPr>
          <a:xfrm>
            <a:off x="827584" y="411510"/>
            <a:ext cx="6257940" cy="504056"/>
          </a:xfrm>
        </p:spPr>
        <p:txBody>
          <a:bodyPr/>
          <a:lstStyle/>
          <a:p>
            <a:pPr>
              <a:defRPr/>
            </a:pPr>
            <a:r>
              <a:rPr lang="en-US" b="1">
                <a:solidFill>
                  <a:srgbClr val="EE7F00"/>
                </a:solidFill>
                <a:latin typeface="HelveticaNeueLT Std" panose="020B0604020202020204" pitchFamily="34" charset="0"/>
              </a:rPr>
              <a:t>3. Partners</a:t>
            </a:r>
          </a:p>
        </p:txBody>
      </p:sp>
      <p:sp>
        <p:nvSpPr>
          <p:cNvPr id="4" name="Date Placeholder 3"/>
          <p:cNvSpPr>
            <a:spLocks noGrp="1"/>
          </p:cNvSpPr>
          <p:nvPr>
            <p:ph type="dt" sz="half" idx="10"/>
          </p:nvPr>
        </p:nvSpPr>
        <p:spPr>
          <a:xfrm>
            <a:off x="755650" y="4767263"/>
            <a:ext cx="647700" cy="274637"/>
          </a:xfrm>
        </p:spPr>
        <p:txBody>
          <a:bodyPr/>
          <a:lstStyle/>
          <a:p>
            <a:pPr>
              <a:defRPr/>
            </a:pPr>
            <a:fld id="{B32E7D80-E419-7143-9127-D5FD177E44B9}" type="datetime1">
              <a:rPr lang="en-US" altLang="en-US" smtClean="0"/>
              <a:pPr>
                <a:defRPr/>
              </a:pPr>
              <a:t>5/23/2022</a:t>
            </a:fld>
            <a:endParaRPr lang="nl-NL" altLang="en-US"/>
          </a:p>
        </p:txBody>
      </p:sp>
      <p:sp>
        <p:nvSpPr>
          <p:cNvPr id="5" name="Footer Placeholder 4"/>
          <p:cNvSpPr>
            <a:spLocks noGrp="1"/>
          </p:cNvSpPr>
          <p:nvPr>
            <p:ph type="ftr" sz="quarter" idx="11"/>
          </p:nvPr>
        </p:nvSpPr>
        <p:spPr>
          <a:xfrm>
            <a:off x="1547664" y="4767263"/>
            <a:ext cx="2736850" cy="274637"/>
          </a:xfrm>
        </p:spPr>
        <p:txBody>
          <a:bodyPr/>
          <a:lstStyle/>
          <a:p>
            <a:pPr>
              <a:defRPr/>
            </a:pPr>
            <a:r>
              <a:rPr lang="nl-NL"/>
              <a:t>Centre of Expertise Energy</a:t>
            </a:r>
          </a:p>
        </p:txBody>
      </p:sp>
      <p:sp>
        <p:nvSpPr>
          <p:cNvPr id="6" name="Slide Number Placeholder 5"/>
          <p:cNvSpPr>
            <a:spLocks noGrp="1"/>
          </p:cNvSpPr>
          <p:nvPr>
            <p:ph type="sldNum" sz="quarter" idx="12"/>
          </p:nvPr>
        </p:nvSpPr>
        <p:spPr/>
        <p:txBody>
          <a:bodyPr/>
          <a:lstStyle/>
          <a:p>
            <a:pPr>
              <a:defRPr/>
            </a:pPr>
            <a:r>
              <a:rPr lang="nl-NL" altLang="nl-NL" dirty="0"/>
              <a:t>20</a:t>
            </a:r>
          </a:p>
        </p:txBody>
      </p:sp>
    </p:spTree>
    <p:extLst>
      <p:ext uri="{BB962C8B-B14F-4D97-AF65-F5344CB8AC3E}">
        <p14:creationId xmlns:p14="http://schemas.microsoft.com/office/powerpoint/2010/main" val="259645623"/>
      </p:ext>
    </p:extLst>
  </p:cSld>
  <p:clrMapOvr>
    <a:masterClrMapping/>
  </p:clrMapOvr>
</p:sld>
</file>

<file path=ppt/theme/theme1.xml><?xml version="1.0" encoding="utf-8"?>
<a:theme xmlns:a="http://schemas.openxmlformats.org/drawingml/2006/main" name="DIZ00017 - template-EN">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Aangepast ontwerp">
  <a:themeElements>
    <a:clrScheme name="Hanzehogeschool Groningen 1">
      <a:dk1>
        <a:sysClr val="windowText" lastClr="000000"/>
      </a:dk1>
      <a:lt1>
        <a:sysClr val="window" lastClr="FFFFFF"/>
      </a:lt1>
      <a:dk2>
        <a:srgbClr val="7F7F7F"/>
      </a:dk2>
      <a:lt2>
        <a:srgbClr val="EE7F00"/>
      </a:lt2>
      <a:accent1>
        <a:srgbClr val="333333"/>
      </a:accent1>
      <a:accent2>
        <a:srgbClr val="EE7F00"/>
      </a:accent2>
      <a:accent3>
        <a:srgbClr val="7F7F7F"/>
      </a:accent3>
      <a:accent4>
        <a:srgbClr val="2C0D15"/>
      </a:accent4>
      <a:accent5>
        <a:srgbClr val="7F7F7F"/>
      </a:accent5>
      <a:accent6>
        <a:srgbClr val="EE7F00"/>
      </a:accent6>
      <a:hlink>
        <a:srgbClr val="EE7F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107F072E58A9442B15739341F0C902A" ma:contentTypeVersion="10" ma:contentTypeDescription="Een nieuw document maken." ma:contentTypeScope="" ma:versionID="7b1681d06a7217f9505a511cdca956ba">
  <xsd:schema xmlns:xsd="http://www.w3.org/2001/XMLSchema" xmlns:xs="http://www.w3.org/2001/XMLSchema" xmlns:p="http://schemas.microsoft.com/office/2006/metadata/properties" xmlns:ns2="4d27b499-d075-4ec0-9d30-3b80a45ff55e" targetNamespace="http://schemas.microsoft.com/office/2006/metadata/properties" ma:root="true" ma:fieldsID="7f4912109ec96e5232d749e8acb1cb5b" ns2:_="">
    <xsd:import namespace="4d27b499-d075-4ec0-9d30-3b80a45ff5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7b499-d075-4ec0-9d30-3b80a45ff5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E63CFF-9522-4510-B12A-D4644464A9DF}">
  <ds:schemaRefs>
    <ds:schemaRef ds:uri="http://schemas.microsoft.com/office/2006/metadata/longProperties"/>
  </ds:schemaRefs>
</ds:datastoreItem>
</file>

<file path=customXml/itemProps2.xml><?xml version="1.0" encoding="utf-8"?>
<ds:datastoreItem xmlns:ds="http://schemas.openxmlformats.org/officeDocument/2006/customXml" ds:itemID="{B66550ED-D838-4BEE-AA9B-10457F601D90}">
  <ds:schemaRefs>
    <ds:schemaRef ds:uri="http://schemas.microsoft.com/sharepoint/v3/contenttype/forms"/>
  </ds:schemaRefs>
</ds:datastoreItem>
</file>

<file path=customXml/itemProps3.xml><?xml version="1.0" encoding="utf-8"?>
<ds:datastoreItem xmlns:ds="http://schemas.openxmlformats.org/officeDocument/2006/customXml" ds:itemID="{DA6FB566-71CB-4B61-8FE8-A35AABA9AF58}">
  <ds:schemaRefs>
    <ds:schemaRef ds:uri="http://www.w3.org/XML/1998/namespace"/>
    <ds:schemaRef ds:uri="4d27b499-d075-4ec0-9d30-3b80a45ff55e"/>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4.xml><?xml version="1.0" encoding="utf-8"?>
<ds:datastoreItem xmlns:ds="http://schemas.openxmlformats.org/officeDocument/2006/customXml" ds:itemID="{D29B91AB-24BB-4846-95CC-0B9664EE3F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7b499-d075-4ec0-9d30-3b80a45ff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1799</TotalTime>
  <Words>935</Words>
  <Application>Microsoft Office PowerPoint</Application>
  <PresentationFormat>Diavoorstelling (16:9)</PresentationFormat>
  <Paragraphs>158</Paragraphs>
  <Slides>20</Slides>
  <Notes>11</Notes>
  <HiddenSlides>0</HiddenSlides>
  <MMClips>0</MMClips>
  <ScaleCrop>false</ScaleCrop>
  <HeadingPairs>
    <vt:vector size="6" baseType="variant">
      <vt:variant>
        <vt:lpstr>Gebruikte lettertypen</vt:lpstr>
      </vt:variant>
      <vt:variant>
        <vt:i4>4</vt:i4>
      </vt:variant>
      <vt:variant>
        <vt:lpstr>Thema</vt:lpstr>
      </vt:variant>
      <vt:variant>
        <vt:i4>5</vt:i4>
      </vt:variant>
      <vt:variant>
        <vt:lpstr>Diatitels</vt:lpstr>
      </vt:variant>
      <vt:variant>
        <vt:i4>20</vt:i4>
      </vt:variant>
    </vt:vector>
  </HeadingPairs>
  <TitlesOfParts>
    <vt:vector size="29" baseType="lpstr">
      <vt:lpstr>Arial</vt:lpstr>
      <vt:lpstr>Calibri</vt:lpstr>
      <vt:lpstr>Comfortaa</vt:lpstr>
      <vt:lpstr>HelveticaNeueLT Std</vt:lpstr>
      <vt:lpstr>DIZ00017 - template-EN</vt:lpstr>
      <vt:lpstr>2_Aangepast ontwerp</vt:lpstr>
      <vt:lpstr>1_Aangepast ontwerp</vt:lpstr>
      <vt:lpstr>4_Aangepast ontwerp</vt:lpstr>
      <vt:lpstr>3_Aangepast ontwerp</vt:lpstr>
      <vt:lpstr>EnTranCe: Centre of Expertise Energy “If we want things to stay as they are, things will have to change.”</vt:lpstr>
      <vt:lpstr>Agenda</vt:lpstr>
      <vt:lpstr>Hanze University of Applied Sciences </vt:lpstr>
      <vt:lpstr>Position: Bridging two Worlds</vt:lpstr>
      <vt:lpstr>Speeding up Innovation</vt:lpstr>
      <vt:lpstr>PowerPoint-presentatie</vt:lpstr>
      <vt:lpstr>1. Applied Research </vt:lpstr>
      <vt:lpstr>2. Educational programs </vt:lpstr>
      <vt:lpstr>3. Partners</vt:lpstr>
      <vt:lpstr>4. Society </vt:lpstr>
      <vt:lpstr>Netcongestie; zeer actueel</vt:lpstr>
      <vt:lpstr>Toenemende prioriteit t.a.v. energietransitie</vt:lpstr>
      <vt:lpstr>Netcongestie</vt:lpstr>
      <vt:lpstr>Projecten bij EnTranCe,  gerelateerd aan waterstof en congestie</vt:lpstr>
      <vt:lpstr>P2Flex : Hydrogen storage at HOME</vt:lpstr>
      <vt:lpstr>PowerPoint-presentatie</vt:lpstr>
      <vt:lpstr>  MW test center in Groningen</vt:lpstr>
      <vt:lpstr>Groene Waterstof Booster</vt:lpstr>
      <vt:lpstr>Ondersteuning MKB Noord Nederland</vt:lpstr>
      <vt:lpstr>EnTranCe Field 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EnTranCe: Centre of Expertise Energy “If we want things to stay as they are, things will have to change.”</dc:title>
  <dc:creator>Fox A, Alena</dc:creator>
  <cp:lastModifiedBy>Nathaly Bouwers</cp:lastModifiedBy>
  <cp:revision>18</cp:revision>
  <dcterms:modified xsi:type="dcterms:W3CDTF">2022-05-23T12:12:35Z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Organisatieonderdeel">
    <vt:lpwstr>Corporate</vt:lpwstr>
  </property>
  <property fmtid="{D5CDD505-2E9C-101B-9397-08002B2CF9AE}" pid="4" name="ContentTypeId">
    <vt:lpwstr>0x0101003107F072E58A9442B15739341F0C902A</vt:lpwstr>
  </property>
  <property fmtid="{D5CDD505-2E9C-101B-9397-08002B2CF9AE}" pid="5" name="HanzeNavigationTerm">
    <vt:lpwstr>85;#Marketing and Communication|b136be3e-7b26-4d45-868e-3f5f05aa195b</vt:lpwstr>
  </property>
  <property fmtid="{D5CDD505-2E9C-101B-9397-08002B2CF9AE}" pid="6" name="HanzeSchool">
    <vt:lpwstr/>
  </property>
  <property fmtid="{D5CDD505-2E9C-101B-9397-08002B2CF9AE}" pid="7" name="HanzeEducationType">
    <vt:lpwstr/>
  </property>
  <property fmtid="{D5CDD505-2E9C-101B-9397-08002B2CF9AE}" pid="8" name="HanzeEducationCourseStartDate">
    <vt:lpwstr/>
  </property>
  <property fmtid="{D5CDD505-2E9C-101B-9397-08002B2CF9AE}" pid="9" name="HanzeEducationForm">
    <vt:lpwstr/>
  </property>
  <property fmtid="{D5CDD505-2E9C-101B-9397-08002B2CF9AE}" pid="10" name="HanzeEducationProfile">
    <vt:lpwstr/>
  </property>
  <property fmtid="{D5CDD505-2E9C-101B-9397-08002B2CF9AE}" pid="11" name="HanzeResearchCenter">
    <vt:lpwstr/>
  </property>
  <property fmtid="{D5CDD505-2E9C-101B-9397-08002B2CF9AE}" pid="12" name="HanzeEducationAreasOfInterest">
    <vt:lpwstr/>
  </property>
  <property fmtid="{D5CDD505-2E9C-101B-9397-08002B2CF9AE}" pid="13" name="HanzeEducationProfession">
    <vt:lpwstr/>
  </property>
  <property fmtid="{D5CDD505-2E9C-101B-9397-08002B2CF9AE}" pid="14" name="HanzeEducationCourseDuration">
    <vt:lpwstr/>
  </property>
  <property fmtid="{D5CDD505-2E9C-101B-9397-08002B2CF9AE}" pid="15" name="HanzeEducationTestimony">
    <vt:lpwstr/>
  </property>
  <property fmtid="{D5CDD505-2E9C-101B-9397-08002B2CF9AE}" pid="16" name="HanzePageType">
    <vt:lpwstr/>
  </property>
  <property fmtid="{D5CDD505-2E9C-101B-9397-08002B2CF9AE}" pid="17" name="HanzeEducationLocation">
    <vt:lpwstr/>
  </property>
  <property fmtid="{D5CDD505-2E9C-101B-9397-08002B2CF9AE}" pid="18" name="Order">
    <vt:r8>395900</vt:r8>
  </property>
</Properties>
</file>